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12192000"/>
  <p:notesSz cx="6669075" cy="9926625"/>
  <p:embeddedFontLst>
    <p:embeddedFont>
      <p:font typeface="Corbel"/>
      <p:regular r:id="rId27"/>
      <p:bold r:id="rId28"/>
      <p:italic r:id="rId29"/>
      <p:boldItalic r:id="rId30"/>
    </p:embeddedFont>
    <p:embeddedFont>
      <p:font typeface="NTR"/>
      <p:regular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2" roundtripDataSignature="AMtx7miVRyfxXd7qAOZW/b9QIS68HAzp8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Corbel-bold.fntdata"/><Relationship Id="rId27" Type="http://schemas.openxmlformats.org/officeDocument/2006/relationships/font" Target="fonts/Corbel-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orbel-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NTR-regular.fntdata"/><Relationship Id="rId30" Type="http://schemas.openxmlformats.org/officeDocument/2006/relationships/font" Target="fonts/Corbel-boldItalic.fntdata"/><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3fa8ba12857_0_0: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9" name="Google Shape;109;g3fa8ba12857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fa8ba12857_0_84: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g3fa8ba12857_0_84: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fb75f2b57a_0_0:notes"/>
          <p:cNvSpPr txBox="1"/>
          <p:nvPr>
            <p:ph idx="1" type="body"/>
          </p:nvPr>
        </p:nvSpPr>
        <p:spPr>
          <a:xfrm>
            <a:off x="666750" y="4776788"/>
            <a:ext cx="5335500" cy="39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g3fb75f2b57a_0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fa8ba12857_0_168: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5" name="Google Shape;175;g3fa8ba12857_0_168: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fb6a96b0e2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g3fb6a96b0e2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fa8ba12857_0_252: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7" name="Google Shape;217;g3fa8ba12857_0_252: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3" name="Shape 13"/>
        <p:cNvGrpSpPr/>
        <p:nvPr/>
      </p:nvGrpSpPr>
      <p:grpSpPr>
        <a:xfrm>
          <a:off x="0" y="0"/>
          <a:ext cx="0" cy="0"/>
          <a:chOff x="0" y="0"/>
          <a:chExt cx="0" cy="0"/>
        </a:xfrm>
      </p:grpSpPr>
      <p:sp>
        <p:nvSpPr>
          <p:cNvPr id="14" name="Google Shape;14;p23"/>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3"/>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3"/>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3"/>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18" name="Google Shape;18;p2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4" name="Google Shape;24;p2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5"/>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5"/>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0" name="Google Shape;30;p2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5"/>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26"/>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6" name="Google Shape;36;p26"/>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7" name="Google Shape;37;p2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2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7"/>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3" name="Google Shape;43;p27"/>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4" name="Google Shape;44;p27"/>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5" name="Google Shape;45;p27"/>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6" name="Google Shape;46;p2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2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2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0"/>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0"/>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1" name="Google Shape;61;p30"/>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2" name="Google Shape;62;p3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1"/>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1"/>
          <p:cNvSpPr/>
          <p:nvPr>
            <p:ph idx="2" type="pic"/>
          </p:nvPr>
        </p:nvSpPr>
        <p:spPr>
          <a:xfrm>
            <a:off x="3570644" y="767419"/>
            <a:ext cx="8115230" cy="5330952"/>
          </a:xfrm>
          <a:prstGeom prst="rect">
            <a:avLst/>
          </a:prstGeom>
          <a:solidFill>
            <a:srgbClr val="BFBFBF"/>
          </a:solidFill>
          <a:ln>
            <a:noFill/>
          </a:ln>
        </p:spPr>
      </p:sp>
      <p:sp>
        <p:nvSpPr>
          <p:cNvPr id="68" name="Google Shape;68;p31"/>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9" name="Google Shape;69;p3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1"/>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2"/>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5" name="Google Shape;75;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3"/>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3"/>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1" name="Google Shape;81;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2"/>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2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22"/>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2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0" name="Google Shape;10;p2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2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2" name="Google Shape;12;p2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chemeClr val="accent1"/>
                </a:solidFill>
                <a:latin typeface="Corbel"/>
                <a:ea typeface="Corbel"/>
                <a:cs typeface="Corbel"/>
                <a:sym typeface="Corbel"/>
              </a:defRPr>
            </a:lvl1pPr>
            <a:lvl2pPr indent="0" lvl="1" marL="0" marR="0" rtl="0" algn="r">
              <a:spcBef>
                <a:spcPts val="0"/>
              </a:spcBef>
              <a:buNone/>
              <a:defRPr b="1" i="0" sz="1200" u="none" cap="none" strike="noStrike">
                <a:solidFill>
                  <a:schemeClr val="accent1"/>
                </a:solidFill>
                <a:latin typeface="Corbel"/>
                <a:ea typeface="Corbel"/>
                <a:cs typeface="Corbel"/>
                <a:sym typeface="Corbel"/>
              </a:defRPr>
            </a:lvl2pPr>
            <a:lvl3pPr indent="0" lvl="2" marL="0" marR="0" rtl="0" algn="r">
              <a:spcBef>
                <a:spcPts val="0"/>
              </a:spcBef>
              <a:buNone/>
              <a:defRPr b="1" i="0" sz="1200" u="none" cap="none" strike="noStrike">
                <a:solidFill>
                  <a:schemeClr val="accent1"/>
                </a:solidFill>
                <a:latin typeface="Corbel"/>
                <a:ea typeface="Corbel"/>
                <a:cs typeface="Corbel"/>
                <a:sym typeface="Corbel"/>
              </a:defRPr>
            </a:lvl3pPr>
            <a:lvl4pPr indent="0" lvl="3" marL="0" marR="0" rtl="0" algn="r">
              <a:spcBef>
                <a:spcPts val="0"/>
              </a:spcBef>
              <a:buNone/>
              <a:defRPr b="1" i="0" sz="1200" u="none" cap="none" strike="noStrike">
                <a:solidFill>
                  <a:schemeClr val="accent1"/>
                </a:solidFill>
                <a:latin typeface="Corbel"/>
                <a:ea typeface="Corbel"/>
                <a:cs typeface="Corbel"/>
                <a:sym typeface="Corbel"/>
              </a:defRPr>
            </a:lvl4pPr>
            <a:lvl5pPr indent="0" lvl="4" marL="0" marR="0" rtl="0" algn="r">
              <a:spcBef>
                <a:spcPts val="0"/>
              </a:spcBef>
              <a:buNone/>
              <a:defRPr b="1" i="0" sz="1200" u="none" cap="none" strike="noStrike">
                <a:solidFill>
                  <a:schemeClr val="accent1"/>
                </a:solidFill>
                <a:latin typeface="Corbel"/>
                <a:ea typeface="Corbel"/>
                <a:cs typeface="Corbel"/>
                <a:sym typeface="Corbel"/>
              </a:defRPr>
            </a:lvl5pPr>
            <a:lvl6pPr indent="0" lvl="5" marL="0" marR="0" rtl="0" algn="r">
              <a:spcBef>
                <a:spcPts val="0"/>
              </a:spcBef>
              <a:buNone/>
              <a:defRPr b="1" i="0" sz="1200" u="none" cap="none" strike="noStrike">
                <a:solidFill>
                  <a:schemeClr val="accent1"/>
                </a:solidFill>
                <a:latin typeface="Corbel"/>
                <a:ea typeface="Corbel"/>
                <a:cs typeface="Corbel"/>
                <a:sym typeface="Corbel"/>
              </a:defRPr>
            </a:lvl6pPr>
            <a:lvl7pPr indent="0" lvl="6" marL="0" marR="0" rtl="0" algn="r">
              <a:spcBef>
                <a:spcPts val="0"/>
              </a:spcBef>
              <a:buNone/>
              <a:defRPr b="1" i="0" sz="1200" u="none" cap="none" strike="noStrike">
                <a:solidFill>
                  <a:schemeClr val="accent1"/>
                </a:solidFill>
                <a:latin typeface="Corbel"/>
                <a:ea typeface="Corbel"/>
                <a:cs typeface="Corbel"/>
                <a:sym typeface="Corbel"/>
              </a:defRPr>
            </a:lvl7pPr>
            <a:lvl8pPr indent="0" lvl="7" marL="0" marR="0" rtl="0" algn="r">
              <a:spcBef>
                <a:spcPts val="0"/>
              </a:spcBef>
              <a:buNone/>
              <a:defRPr b="1" i="0" sz="1200" u="none" cap="none" strike="noStrike">
                <a:solidFill>
                  <a:schemeClr val="accent1"/>
                </a:solidFill>
                <a:latin typeface="Corbel"/>
                <a:ea typeface="Corbel"/>
                <a:cs typeface="Corbel"/>
                <a:sym typeface="Corbel"/>
              </a:defRPr>
            </a:lvl8pPr>
            <a:lvl9pPr indent="0" lvl="8" marL="0" marR="0" rtl="0" algn="r">
              <a:spcBef>
                <a:spcPts val="0"/>
              </a:spcBef>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3.png"/><Relationship Id="rId5"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12.png"/><Relationship Id="rId5" Type="http://schemas.openxmlformats.org/officeDocument/2006/relationships/image" Target="../media/image4.png"/><Relationship Id="rId6" Type="http://schemas.openxmlformats.org/officeDocument/2006/relationships/image" Target="../media/image8.png"/><Relationship Id="rId7" Type="http://schemas.openxmlformats.org/officeDocument/2006/relationships/image" Target="../media/image2.png"/><Relationship Id="rId8"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gov.uk"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5900"/>
              <a:buFont typeface="Corbel"/>
              <a:buNone/>
            </a:pPr>
            <a:r>
              <a:rPr lang="en-GB"/>
              <a:t>Year  2 Information Evening</a:t>
            </a:r>
            <a:endParaRPr/>
          </a:p>
        </p:txBody>
      </p:sp>
      <p:sp>
        <p:nvSpPr>
          <p:cNvPr id="89" name="Google Shape;89;p1"/>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t>September 2026</a:t>
            </a:r>
            <a:endParaRPr/>
          </a:p>
        </p:txBody>
      </p:sp>
      <p:pic>
        <p:nvPicPr>
          <p:cNvPr id="90" name="Google Shape;90;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1" name="Google Shape;91;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Corbel"/>
              <a:buNone/>
            </a:pPr>
            <a:r>
              <a:rPr b="0" i="0" lang="en-GB" sz="2800" u="none" cap="none" strike="noStrike">
                <a:solidFill>
                  <a:srgbClr val="000000"/>
                </a:solidFill>
                <a:latin typeface="Corbel"/>
                <a:ea typeface="Corbel"/>
                <a:cs typeface="Corbel"/>
                <a:sym typeface="Corbel"/>
              </a:rPr>
              <a:t>Learning Together in God’s Love</a:t>
            </a:r>
            <a:endParaRPr/>
          </a:p>
        </p:txBody>
      </p:sp>
      <p:pic>
        <p:nvPicPr>
          <p:cNvPr id="92" name="Google Shape;92;p1"/>
          <p:cNvPicPr preferRelativeResize="0"/>
          <p:nvPr/>
        </p:nvPicPr>
        <p:blipFill rotWithShape="1">
          <a:blip r:embed="rId4">
            <a:alphaModFix/>
          </a:blip>
          <a:srcRect b="0" l="0" r="0" t="0"/>
          <a:stretch/>
        </p:blipFill>
        <p:spPr>
          <a:xfrm>
            <a:off x="6893859" y="3904424"/>
            <a:ext cx="2223246" cy="2180409"/>
          </a:xfrm>
          <a:prstGeom prst="rect">
            <a:avLst/>
          </a:prstGeom>
          <a:noFill/>
          <a:ln>
            <a:noFill/>
          </a:ln>
        </p:spPr>
      </p:pic>
      <p:sp>
        <p:nvSpPr>
          <p:cNvPr id="93" name="Google Shape;93;p1"/>
          <p:cNvSpPr txBox="1"/>
          <p:nvPr/>
        </p:nvSpPr>
        <p:spPr>
          <a:xfrm>
            <a:off x="6947647" y="2981094"/>
            <a:ext cx="211567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Corbel"/>
              <a:buNone/>
            </a:pPr>
            <a:r>
              <a:rPr b="0" i="0" lang="en-GB" sz="1800" u="none" cap="none" strike="noStrike">
                <a:solidFill>
                  <a:srgbClr val="000000"/>
                </a:solidFill>
                <a:latin typeface="Corbel"/>
                <a:ea typeface="Corbel"/>
                <a:cs typeface="Corbel"/>
                <a:sym typeface="Corbel"/>
              </a:rPr>
              <a:t>Scan the QR code </a:t>
            </a:r>
            <a:endParaRPr/>
          </a:p>
          <a:p>
            <a:pPr indent="0" lvl="0" marL="0" marR="0" rtl="0" algn="ctr">
              <a:lnSpc>
                <a:spcPct val="100000"/>
              </a:lnSpc>
              <a:spcBef>
                <a:spcPts val="0"/>
              </a:spcBef>
              <a:spcAft>
                <a:spcPts val="0"/>
              </a:spcAft>
              <a:buClr>
                <a:srgbClr val="000000"/>
              </a:buClr>
              <a:buSzPts val="1800"/>
              <a:buFont typeface="Corbel"/>
              <a:buNone/>
            </a:pPr>
            <a:r>
              <a:rPr b="0" i="0" lang="en-GB" sz="1800" u="none" cap="none" strike="noStrike">
                <a:solidFill>
                  <a:srgbClr val="000000"/>
                </a:solidFill>
                <a:latin typeface="Corbel"/>
                <a:ea typeface="Corbel"/>
                <a:cs typeface="Corbel"/>
                <a:sym typeface="Corbel"/>
              </a:rPr>
              <a:t>for St Agatha’s Instagram: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txBox="1"/>
          <p:nvPr>
            <p:ph type="title"/>
          </p:nvPr>
        </p:nvSpPr>
        <p:spPr>
          <a:xfrm>
            <a:off x="0" y="1123837"/>
            <a:ext cx="3480047"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Curriculum Topics</a:t>
            </a:r>
            <a:endParaRPr sz="5400"/>
          </a:p>
        </p:txBody>
      </p:sp>
      <p:sp>
        <p:nvSpPr>
          <p:cNvPr id="99" name="Google Shape;99;p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l">
              <a:lnSpc>
                <a:spcPct val="90000"/>
              </a:lnSpc>
              <a:spcBef>
                <a:spcPts val="0"/>
              </a:spcBef>
              <a:spcAft>
                <a:spcPts val="0"/>
              </a:spcAft>
              <a:buSzPct val="100000"/>
              <a:buNone/>
            </a:pPr>
            <a:r>
              <a:t/>
            </a:r>
            <a:endParaRPr b="1"/>
          </a:p>
          <a:p>
            <a:pPr indent="0" lvl="0" marL="0" rtl="0" algn="l">
              <a:lnSpc>
                <a:spcPct val="90000"/>
              </a:lnSpc>
              <a:spcBef>
                <a:spcPts val="1200"/>
              </a:spcBef>
              <a:spcAft>
                <a:spcPts val="0"/>
              </a:spcAft>
              <a:buSzPct val="100000"/>
              <a:buNone/>
            </a:pPr>
            <a:r>
              <a:t/>
            </a:r>
            <a:endParaRPr b="1"/>
          </a:p>
          <a:p>
            <a:pPr indent="0" lvl="0" marL="0" rtl="0" algn="l">
              <a:lnSpc>
                <a:spcPct val="90000"/>
              </a:lnSpc>
              <a:spcBef>
                <a:spcPts val="1200"/>
              </a:spcBef>
              <a:spcAft>
                <a:spcPts val="0"/>
              </a:spcAft>
              <a:buSzPct val="100000"/>
              <a:buNone/>
            </a:pPr>
            <a:r>
              <a:rPr b="1" lang="en-GB" sz="3600"/>
              <a:t>Autumn Term</a:t>
            </a:r>
            <a:endParaRPr/>
          </a:p>
          <a:p>
            <a:pPr indent="-194310" lvl="0" marL="182880" rtl="0" algn="l">
              <a:lnSpc>
                <a:spcPct val="90000"/>
              </a:lnSpc>
              <a:spcBef>
                <a:spcPts val="1200"/>
              </a:spcBef>
              <a:spcAft>
                <a:spcPts val="0"/>
              </a:spcAft>
              <a:buSzPct val="100000"/>
              <a:buFont typeface="Arial"/>
              <a:buChar char="•"/>
            </a:pPr>
            <a:r>
              <a:rPr lang="en-GB" sz="3600"/>
              <a:t>Old school</a:t>
            </a:r>
            <a:endParaRPr sz="3600"/>
          </a:p>
          <a:p>
            <a:pPr indent="0" lvl="0" marL="182880" rtl="0" algn="l">
              <a:lnSpc>
                <a:spcPct val="90000"/>
              </a:lnSpc>
              <a:spcBef>
                <a:spcPts val="1200"/>
              </a:spcBef>
              <a:spcAft>
                <a:spcPts val="0"/>
              </a:spcAft>
              <a:buSzPct val="100000"/>
              <a:buFont typeface="Arial"/>
              <a:buNone/>
            </a:pPr>
            <a:r>
              <a:t/>
            </a:r>
            <a:endParaRPr sz="3600"/>
          </a:p>
          <a:p>
            <a:pPr indent="0" lvl="0" marL="0" rtl="0" algn="l">
              <a:lnSpc>
                <a:spcPct val="90000"/>
              </a:lnSpc>
              <a:spcBef>
                <a:spcPts val="1200"/>
              </a:spcBef>
              <a:spcAft>
                <a:spcPts val="0"/>
              </a:spcAft>
              <a:buSzPct val="100000"/>
              <a:buNone/>
            </a:pPr>
            <a:r>
              <a:rPr b="1" lang="en-GB" sz="3600"/>
              <a:t>Spring Term</a:t>
            </a:r>
            <a:endParaRPr/>
          </a:p>
          <a:p>
            <a:pPr indent="-194310" lvl="0" marL="182880" rtl="0" algn="l">
              <a:lnSpc>
                <a:spcPct val="90000"/>
              </a:lnSpc>
              <a:spcBef>
                <a:spcPts val="1200"/>
              </a:spcBef>
              <a:spcAft>
                <a:spcPts val="0"/>
              </a:spcAft>
              <a:buSzPct val="100000"/>
              <a:buChar char="●"/>
            </a:pPr>
            <a:r>
              <a:rPr lang="en-GB" sz="3600"/>
              <a:t>Coastline</a:t>
            </a:r>
            <a:endParaRPr sz="3600"/>
          </a:p>
          <a:p>
            <a:pPr indent="0" lvl="0" marL="182880" rtl="0" algn="l">
              <a:lnSpc>
                <a:spcPct val="90000"/>
              </a:lnSpc>
              <a:spcBef>
                <a:spcPts val="1200"/>
              </a:spcBef>
              <a:spcAft>
                <a:spcPts val="0"/>
              </a:spcAft>
              <a:buSzPct val="100000"/>
              <a:buNone/>
            </a:pPr>
            <a:r>
              <a:t/>
            </a:r>
            <a:endParaRPr sz="3600"/>
          </a:p>
          <a:p>
            <a:pPr indent="0" lvl="0" marL="0" rtl="0" algn="l">
              <a:lnSpc>
                <a:spcPct val="90000"/>
              </a:lnSpc>
              <a:spcBef>
                <a:spcPts val="1200"/>
              </a:spcBef>
              <a:spcAft>
                <a:spcPts val="0"/>
              </a:spcAft>
              <a:buSzPct val="100000"/>
              <a:buNone/>
            </a:pPr>
            <a:r>
              <a:rPr b="1" lang="en-GB" sz="3600"/>
              <a:t>Summer Term</a:t>
            </a:r>
            <a:endParaRPr/>
          </a:p>
          <a:p>
            <a:pPr indent="-194310" lvl="0" marL="182880" rtl="0" algn="l">
              <a:spcBef>
                <a:spcPts val="1200"/>
              </a:spcBef>
              <a:spcAft>
                <a:spcPts val="0"/>
              </a:spcAft>
              <a:buSzPct val="100000"/>
              <a:buFont typeface="Arial"/>
              <a:buChar char="•"/>
            </a:pPr>
            <a:r>
              <a:rPr lang="en-GB" sz="3600"/>
              <a:t>Magnificent Monarchs</a:t>
            </a:r>
            <a:endParaRPr sz="3600"/>
          </a:p>
          <a:p>
            <a:pPr indent="-65405" lvl="0" marL="182880" rtl="0" algn="l">
              <a:lnSpc>
                <a:spcPct val="90000"/>
              </a:lnSpc>
              <a:spcBef>
                <a:spcPts val="1200"/>
              </a:spcBef>
              <a:spcAft>
                <a:spcPts val="0"/>
              </a:spcAft>
              <a:buSzPct val="100000"/>
              <a:buNone/>
            </a:pPr>
            <a:r>
              <a:t/>
            </a:r>
            <a:endParaRPr/>
          </a:p>
          <a:p>
            <a:pPr indent="-65405" lvl="0" marL="182880" rtl="0" algn="l">
              <a:lnSpc>
                <a:spcPct val="90000"/>
              </a:lnSpc>
              <a:spcBef>
                <a:spcPts val="1200"/>
              </a:spcBef>
              <a:spcAft>
                <a:spcPts val="0"/>
              </a:spcAft>
              <a:buSzPct val="100000"/>
              <a:buFont typeface="Arial"/>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Class Saint</a:t>
            </a:r>
            <a:endParaRPr sz="4800"/>
          </a:p>
        </p:txBody>
      </p:sp>
      <p:sp>
        <p:nvSpPr>
          <p:cNvPr id="105" name="Google Shape;105;p3"/>
          <p:cNvSpPr txBox="1"/>
          <p:nvPr>
            <p:ph idx="1" type="body"/>
          </p:nvPr>
        </p:nvSpPr>
        <p:spPr>
          <a:xfrm>
            <a:off x="3654045" y="939579"/>
            <a:ext cx="7245198" cy="49696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200"/>
              <a:buNone/>
            </a:pPr>
            <a:r>
              <a:rPr lang="en-GB" sz="3200"/>
              <a:t>Doves – St. Veronica</a:t>
            </a:r>
            <a:endParaRPr/>
          </a:p>
          <a:p>
            <a:pPr indent="0" lvl="0" marL="0" rtl="0" algn="l">
              <a:lnSpc>
                <a:spcPct val="90000"/>
              </a:lnSpc>
              <a:spcBef>
                <a:spcPts val="1200"/>
              </a:spcBef>
              <a:spcAft>
                <a:spcPts val="0"/>
              </a:spcAft>
              <a:buSzPts val="3200"/>
              <a:buNone/>
            </a:pPr>
            <a:r>
              <a:rPr lang="en-GB" sz="3200"/>
              <a:t>12</a:t>
            </a:r>
            <a:r>
              <a:rPr baseline="30000" lang="en-GB" sz="3200"/>
              <a:t>th</a:t>
            </a:r>
            <a:r>
              <a:rPr lang="en-GB" sz="3200"/>
              <a:t> July</a:t>
            </a:r>
            <a:endParaRPr/>
          </a:p>
        </p:txBody>
      </p:sp>
      <p:pic>
        <p:nvPicPr>
          <p:cNvPr id="106" name="Google Shape;106;p3"/>
          <p:cNvPicPr preferRelativeResize="0"/>
          <p:nvPr/>
        </p:nvPicPr>
        <p:blipFill rotWithShape="1">
          <a:blip r:embed="rId3">
            <a:alphaModFix/>
          </a:blip>
          <a:srcRect b="0" l="0" r="0" t="0"/>
          <a:stretch/>
        </p:blipFill>
        <p:spPr>
          <a:xfrm>
            <a:off x="8344271" y="2455820"/>
            <a:ext cx="1722214" cy="218238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3fa8ba12857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12" name="Google Shape;112;g3fa8ba12857_0_0"/>
          <p:cNvSpPr txBox="1"/>
          <p:nvPr>
            <p:ph idx="1" type="body"/>
          </p:nvPr>
        </p:nvSpPr>
        <p:spPr>
          <a:xfrm>
            <a:off x="3568148" y="864108"/>
            <a:ext cx="8140200" cy="5120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‘DO YOUR BEST, LOOK YOUR BEST and ACT YOUR BEST’</a:t>
            </a:r>
            <a:endParaRPr>
              <a:solidFill>
                <a:schemeClr val="dk1"/>
              </a:solidFill>
            </a:endParaRPr>
          </a:p>
          <a:p>
            <a:pPr indent="0" lvl="0" marL="0" rtl="0" algn="l">
              <a:lnSpc>
                <a:spcPct val="90000"/>
              </a:lnSpc>
              <a:spcBef>
                <a:spcPts val="0"/>
              </a:spcBef>
              <a:spcAft>
                <a:spcPts val="0"/>
              </a:spcAft>
              <a:buSzPts val="2000"/>
              <a:buNone/>
            </a:pPr>
            <a:r>
              <a:rPr lang="en-GB">
                <a:solidFill>
                  <a:schemeClr val="dk1"/>
                </a:solidFil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a:solidFill>
                <a:schemeClr val="dk1"/>
              </a:solidFill>
            </a:endParaRPr>
          </a:p>
          <a:p>
            <a:pPr indent="-55880" lvl="0" marL="18288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rPr lang="en-GB">
                <a:solidFill>
                  <a:schemeClr val="dk1"/>
                </a:solidFill>
              </a:rPr>
              <a:t>We encourage children to focus their attention, to be ‘active listeners’ and to develop the capacity to make ‘good choices’ through noticing and praising positive behaviours.</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rPr lang="en-GB">
                <a:solidFill>
                  <a:schemeClr val="dk1"/>
                </a:solidFill>
              </a:rPr>
              <a:t>In order to be able to challenge themselves and carry out tasks independently, children must be able to regulate their behaviour in the classroom.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Zones of Regulation</a:t>
            </a:r>
            <a:endParaRPr/>
          </a:p>
        </p:txBody>
      </p:sp>
      <p:pic>
        <p:nvPicPr>
          <p:cNvPr id="118" name="Google Shape;118;p9"/>
          <p:cNvPicPr preferRelativeResize="0"/>
          <p:nvPr>
            <p:ph idx="1" type="body"/>
          </p:nvPr>
        </p:nvPicPr>
        <p:blipFill rotWithShape="1">
          <a:blip r:embed="rId3">
            <a:alphaModFix/>
          </a:blip>
          <a:srcRect b="0" l="0" r="0" t="0"/>
          <a:stretch/>
        </p:blipFill>
        <p:spPr>
          <a:xfrm>
            <a:off x="3574364" y="834888"/>
            <a:ext cx="8034540" cy="5264266"/>
          </a:xfrm>
          <a:prstGeom prst="rect">
            <a:avLst/>
          </a:prstGeom>
          <a:noFill/>
          <a:ln>
            <a:noFill/>
          </a:ln>
        </p:spPr>
      </p:pic>
      <p:sp>
        <p:nvSpPr>
          <p:cNvPr id="119" name="Google Shape;119;p9"/>
          <p:cNvSpPr/>
          <p:nvPr/>
        </p:nvSpPr>
        <p:spPr>
          <a:xfrm>
            <a:off x="152400" y="312940"/>
            <a:ext cx="1168510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rbel"/>
                <a:ea typeface="Corbel"/>
                <a:cs typeface="Corbel"/>
                <a:sym typeface="Corbel"/>
              </a:rPr>
              <a:t>We refer to the ‘Zones of Regulation’ to help pupils to think about their behaviour and how it impacts others.  </a:t>
            </a:r>
            <a:endParaRPr sz="1800">
              <a:solidFill>
                <a:schemeClr val="dk1"/>
              </a:solidFill>
              <a:latin typeface="Corbel"/>
              <a:ea typeface="Corbel"/>
              <a:cs typeface="Corbel"/>
              <a:sym typeface="Corbe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pic>
        <p:nvPicPr>
          <p:cNvPr id="125" name="Google Shape;125;p5"/>
          <p:cNvPicPr preferRelativeResize="0"/>
          <p:nvPr>
            <p:ph idx="1" type="body"/>
          </p:nvPr>
        </p:nvPicPr>
        <p:blipFill rotWithShape="1">
          <a:blip r:embed="rId3">
            <a:alphaModFix/>
          </a:blip>
          <a:srcRect b="0" l="0" r="0" t="0"/>
          <a:stretch/>
        </p:blipFill>
        <p:spPr>
          <a:xfrm>
            <a:off x="3533707" y="531180"/>
            <a:ext cx="8204405" cy="5795639"/>
          </a:xfrm>
          <a:prstGeom prst="rect">
            <a:avLst/>
          </a:prstGeom>
          <a:noFill/>
          <a:ln>
            <a:noFill/>
          </a:ln>
        </p:spPr>
      </p:pic>
      <p:sp>
        <p:nvSpPr>
          <p:cNvPr id="126" name="Google Shape;126;p5"/>
          <p:cNvSpPr/>
          <p:nvPr/>
        </p:nvSpPr>
        <p:spPr>
          <a:xfrm>
            <a:off x="252919" y="243365"/>
            <a:ext cx="118529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Corbel"/>
                <a:ea typeface="Corbel"/>
                <a:cs typeface="Corbel"/>
                <a:sym typeface="Corbel"/>
              </a:rPr>
              <a:t>We prioritise the explicit teaching of expected and unexpected behaviours and relate this back to our RESPECT code.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32" name="Google Shape;132;p7"/>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33" name="Google Shape;133;p7"/>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34" name="Google Shape;134;p7"/>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35" name="Google Shape;135;p7"/>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orbel"/>
              <a:buNone/>
            </a:pPr>
            <a:r>
              <a:rPr lang="en-GB" sz="4400"/>
              <a:t>Learning to Learn</a:t>
            </a:r>
            <a:endParaRPr/>
          </a:p>
        </p:txBody>
      </p:sp>
      <p:pic>
        <p:nvPicPr>
          <p:cNvPr id="141" name="Google Shape;141;p6"/>
          <p:cNvPicPr preferRelativeResize="0"/>
          <p:nvPr>
            <p:ph idx="1" type="body"/>
          </p:nvPr>
        </p:nvPicPr>
        <p:blipFill rotWithShape="1">
          <a:blip r:embed="rId3">
            <a:alphaModFix/>
          </a:blip>
          <a:srcRect b="0" l="0" r="0" t="0"/>
          <a:stretch/>
        </p:blipFill>
        <p:spPr>
          <a:xfrm>
            <a:off x="3773423" y="425029"/>
            <a:ext cx="2367950" cy="2971366"/>
          </a:xfrm>
          <a:prstGeom prst="rect">
            <a:avLst/>
          </a:prstGeom>
          <a:noFill/>
          <a:ln>
            <a:noFill/>
          </a:ln>
        </p:spPr>
      </p:pic>
      <p:pic>
        <p:nvPicPr>
          <p:cNvPr id="142" name="Google Shape;142;p6"/>
          <p:cNvPicPr preferRelativeResize="0"/>
          <p:nvPr/>
        </p:nvPicPr>
        <p:blipFill rotWithShape="1">
          <a:blip r:embed="rId4">
            <a:alphaModFix/>
          </a:blip>
          <a:srcRect b="0" l="0" r="0" t="0"/>
          <a:stretch/>
        </p:blipFill>
        <p:spPr>
          <a:xfrm>
            <a:off x="6426996" y="455917"/>
            <a:ext cx="2377092" cy="2971365"/>
          </a:xfrm>
          <a:prstGeom prst="rect">
            <a:avLst/>
          </a:prstGeom>
          <a:noFill/>
          <a:ln>
            <a:noFill/>
          </a:ln>
        </p:spPr>
      </p:pic>
      <p:pic>
        <p:nvPicPr>
          <p:cNvPr id="143" name="Google Shape;143;p6"/>
          <p:cNvPicPr preferRelativeResize="0"/>
          <p:nvPr/>
        </p:nvPicPr>
        <p:blipFill rotWithShape="1">
          <a:blip r:embed="rId5">
            <a:alphaModFix/>
          </a:blip>
          <a:srcRect b="0" l="0" r="0" t="0"/>
          <a:stretch/>
        </p:blipFill>
        <p:spPr>
          <a:xfrm>
            <a:off x="9062155" y="451154"/>
            <a:ext cx="2358807" cy="2980508"/>
          </a:xfrm>
          <a:prstGeom prst="rect">
            <a:avLst/>
          </a:prstGeom>
          <a:noFill/>
          <a:ln>
            <a:noFill/>
          </a:ln>
        </p:spPr>
      </p:pic>
      <p:pic>
        <p:nvPicPr>
          <p:cNvPr id="144" name="Google Shape;144;p6"/>
          <p:cNvPicPr preferRelativeResize="0"/>
          <p:nvPr/>
        </p:nvPicPr>
        <p:blipFill rotWithShape="1">
          <a:blip r:embed="rId6">
            <a:alphaModFix/>
          </a:blip>
          <a:srcRect b="0" l="0" r="0" t="0"/>
          <a:stretch/>
        </p:blipFill>
        <p:spPr>
          <a:xfrm>
            <a:off x="3740674" y="3577803"/>
            <a:ext cx="2468519" cy="3071935"/>
          </a:xfrm>
          <a:prstGeom prst="rect">
            <a:avLst/>
          </a:prstGeom>
          <a:noFill/>
          <a:ln>
            <a:noFill/>
          </a:ln>
        </p:spPr>
      </p:pic>
      <p:pic>
        <p:nvPicPr>
          <p:cNvPr id="145" name="Google Shape;145;p6"/>
          <p:cNvPicPr preferRelativeResize="0"/>
          <p:nvPr/>
        </p:nvPicPr>
        <p:blipFill rotWithShape="1">
          <a:blip r:embed="rId7">
            <a:alphaModFix/>
          </a:blip>
          <a:srcRect b="0" l="0" r="0" t="0"/>
          <a:stretch/>
        </p:blipFill>
        <p:spPr>
          <a:xfrm>
            <a:off x="6393660" y="3577804"/>
            <a:ext cx="2441091" cy="3055871"/>
          </a:xfrm>
          <a:prstGeom prst="rect">
            <a:avLst/>
          </a:prstGeom>
          <a:noFill/>
          <a:ln>
            <a:noFill/>
          </a:ln>
        </p:spPr>
      </p:pic>
      <p:pic>
        <p:nvPicPr>
          <p:cNvPr id="146" name="Google Shape;146;p6"/>
          <p:cNvPicPr preferRelativeResize="0"/>
          <p:nvPr/>
        </p:nvPicPr>
        <p:blipFill rotWithShape="1">
          <a:blip r:embed="rId8">
            <a:alphaModFix/>
          </a:blip>
          <a:srcRect b="0" l="0" r="0" t="0"/>
          <a:stretch/>
        </p:blipFill>
        <p:spPr>
          <a:xfrm>
            <a:off x="9058482" y="3609916"/>
            <a:ext cx="2441091" cy="3035364"/>
          </a:xfrm>
          <a:prstGeom prst="rect">
            <a:avLst/>
          </a:prstGeom>
          <a:noFill/>
          <a:ln>
            <a:noFill/>
          </a:ln>
        </p:spPr>
      </p:pic>
      <p:sp>
        <p:nvSpPr>
          <p:cNvPr id="147" name="Google Shape;147;p6"/>
          <p:cNvSpPr/>
          <p:nvPr/>
        </p:nvSpPr>
        <p:spPr>
          <a:xfrm>
            <a:off x="-152400" y="125766"/>
            <a:ext cx="1234440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orbel"/>
                <a:ea typeface="Corbel"/>
                <a:cs typeface="Corbel"/>
                <a:sym typeface="Corbel"/>
              </a:rPr>
              <a:t>Each half term, we focus on one of our Learning to Learn characters and Head Teacher certificates are awarded.</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Oracy </a:t>
            </a:r>
            <a:endParaRPr/>
          </a:p>
        </p:txBody>
      </p:sp>
      <p:sp>
        <p:nvSpPr>
          <p:cNvPr id="153" name="Google Shape;153;p11"/>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DfE: ‘The value of talk to children’s mastery of language is as important for writing as it is for reading. Pupils should be taught how to engage in dialogue that enhances learning. </a:t>
            </a:r>
            <a:endParaRPr/>
          </a:p>
          <a:p>
            <a:pPr indent="0" lvl="0" marL="0" rtl="0" algn="l">
              <a:lnSpc>
                <a:spcPct val="90000"/>
              </a:lnSpc>
              <a:spcBef>
                <a:spcPts val="1200"/>
              </a:spcBef>
              <a:spcAft>
                <a:spcPts val="0"/>
              </a:spcAft>
              <a:buSzPts val="2000"/>
              <a:buNone/>
            </a:pPr>
            <a:r>
              <a:rPr lang="en-GB">
                <a:solidFill>
                  <a:schemeClr val="dk1"/>
                </a:solidFill>
              </a:rPr>
              <a:t>Oracy is the ability to articulate ideas, develop understanding and engage with others through spoken language. </a:t>
            </a:r>
            <a:endParaRPr/>
          </a:p>
          <a:p>
            <a:pPr indent="0" lvl="0" marL="0" rtl="0" algn="l">
              <a:lnSpc>
                <a:spcPct val="90000"/>
              </a:lnSpc>
              <a:spcBef>
                <a:spcPts val="1200"/>
              </a:spcBef>
              <a:spcAft>
                <a:spcPts val="0"/>
              </a:spcAft>
              <a:buSzPts val="2000"/>
              <a:buNone/>
            </a:pPr>
            <a:r>
              <a:rPr lang="en-GB">
                <a:solidFill>
                  <a:schemeClr val="dk1"/>
                </a:solidFill>
              </a:rPr>
              <a:t>As we build a culture of oracy across the school, listen out for these specific terms from St Agatha’s Oracy Framework: physical; linguistic; cognitive; and social and emotional. </a:t>
            </a:r>
            <a:endParaRPr/>
          </a:p>
          <a:p>
            <a:pPr indent="0" lvl="0" marL="0" rtl="0" algn="l">
              <a:lnSpc>
                <a:spcPct val="90000"/>
              </a:lnSpc>
              <a:spcBef>
                <a:spcPts val="1200"/>
              </a:spcBef>
              <a:spcAft>
                <a:spcPts val="0"/>
              </a:spcAft>
              <a:buSzPts val="2000"/>
              <a:buNone/>
            </a:pPr>
            <a:r>
              <a:rPr lang="en-GB">
                <a:solidFill>
                  <a:schemeClr val="dk1"/>
                </a:solidFill>
              </a:rPr>
              <a:t>Oracy is learning to talk and learning through talk. This is a school priority for this academic year to improve both spoken and written language.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54" name="Google Shape;154;p11"/>
          <p:cNvPicPr preferRelativeResize="0"/>
          <p:nvPr/>
        </p:nvPicPr>
        <p:blipFill rotWithShape="1">
          <a:blip r:embed="rId3">
            <a:alphaModFix/>
          </a:blip>
          <a:srcRect b="0" l="0" r="0" t="0"/>
          <a:stretch/>
        </p:blipFill>
        <p:spPr>
          <a:xfrm>
            <a:off x="4985335" y="4139462"/>
            <a:ext cx="5006774" cy="249957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5900"/>
              <a:t>Routines </a:t>
            </a:r>
            <a:endParaRPr sz="3500"/>
          </a:p>
        </p:txBody>
      </p:sp>
      <p:sp>
        <p:nvSpPr>
          <p:cNvPr id="160" name="Google Shape;160;p12"/>
          <p:cNvSpPr txBox="1"/>
          <p:nvPr>
            <p:ph idx="1" type="body"/>
          </p:nvPr>
        </p:nvSpPr>
        <p:spPr>
          <a:xfrm>
            <a:off x="3869267" y="657726"/>
            <a:ext cx="8098143" cy="532702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1800"/>
              <a:buNone/>
            </a:pPr>
            <a:r>
              <a:t/>
            </a:r>
            <a:endParaRPr sz="18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Water bottle (children can refill in the classroom).  Please make sure it is named.</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can bring a snack for fruit time – fruit or vegetables. We are a nut free school.</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Backpack (not too large).</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to bring their own pencil case.  </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Coming into the classroom from 8.45am.</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School pick up at 3.15pm.</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Lost property – red basket.</a:t>
            </a:r>
            <a:endParaRPr sz="2400">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3fa8ba12857_0_84"/>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Uniform</a:t>
            </a:r>
            <a:endParaRPr sz="5400"/>
          </a:p>
        </p:txBody>
      </p:sp>
      <p:sp>
        <p:nvSpPr>
          <p:cNvPr id="166" name="Google Shape;166;g3fa8ba12857_0_84"/>
          <p:cNvSpPr txBox="1"/>
          <p:nvPr>
            <p:ph idx="1" type="body"/>
          </p:nvPr>
        </p:nvSpPr>
        <p:spPr>
          <a:xfrm>
            <a:off x="3660723" y="1123837"/>
            <a:ext cx="8190300" cy="5120700"/>
          </a:xfrm>
          <a:prstGeom prst="rect">
            <a:avLst/>
          </a:prstGeom>
          <a:noFill/>
          <a:ln>
            <a:noFill/>
          </a:ln>
        </p:spPr>
        <p:txBody>
          <a:bodyPr anchorCtr="0" anchor="ctr" bIns="45700" lIns="91425" spcFirstLastPara="1" rIns="91425" wrap="square" tIns="45700">
            <a:normAutofit fontScale="92500" lnSpcReduction="20000"/>
          </a:bodyPr>
          <a:lstStyle/>
          <a:p>
            <a:pPr indent="-171450" lvl="0" marL="182880" rtl="0" algn="l">
              <a:lnSpc>
                <a:spcPct val="100000"/>
              </a:lnSpc>
              <a:spcBef>
                <a:spcPts val="0"/>
              </a:spcBef>
              <a:spcAft>
                <a:spcPts val="0"/>
              </a:spcAft>
              <a:buSzPct val="100000"/>
              <a:buChar char="●"/>
            </a:pPr>
            <a:r>
              <a:rPr lang="en-GB" sz="2400">
                <a:latin typeface="Calibri"/>
                <a:ea typeface="Calibri"/>
                <a:cs typeface="Calibri"/>
                <a:sym typeface="Calibri"/>
              </a:rPr>
              <a:t>Full school uniform – Summer/Winter</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Black school shoes – no trainers (except on PE days)</a:t>
            </a:r>
            <a:endParaRPr sz="2400">
              <a:latin typeface="Calibri"/>
              <a:ea typeface="Calibri"/>
              <a:cs typeface="Calibri"/>
              <a:sym typeface="Calibri"/>
            </a:endParaRPr>
          </a:p>
          <a:p>
            <a:pPr indent="-171450" lvl="0" marL="182880" rtl="0" algn="l">
              <a:lnSpc>
                <a:spcPct val="100000"/>
              </a:lnSpc>
              <a:spcBef>
                <a:spcPts val="1200"/>
              </a:spcBef>
              <a:spcAft>
                <a:spcPts val="0"/>
              </a:spcAft>
              <a:buSzPct val="100000"/>
              <a:buFont typeface="Calibri"/>
              <a:buChar char="●"/>
            </a:pPr>
            <a:r>
              <a:rPr lang="en-GB" sz="2400">
                <a:latin typeface="Calibri"/>
                <a:ea typeface="Calibri"/>
                <a:cs typeface="Calibri"/>
                <a:sym typeface="Calibri"/>
              </a:rPr>
              <a:t>Only the school logo is be on clothing that is worn to school</a:t>
            </a:r>
            <a:endParaRPr sz="2400">
              <a:latin typeface="Calibri"/>
              <a:ea typeface="Calibri"/>
              <a:cs typeface="Calibri"/>
              <a:sym typeface="Calibri"/>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Long hair tied back. Hair accessories must be plain, small and school colours/black/brown.</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Small stud earrings allowed – do </a:t>
            </a:r>
            <a:r>
              <a:rPr b="1" lang="en-GB" sz="2400">
                <a:latin typeface="Calibri"/>
                <a:ea typeface="Calibri"/>
                <a:cs typeface="Calibri"/>
                <a:sym typeface="Calibri"/>
              </a:rPr>
              <a:t>not</a:t>
            </a:r>
            <a:r>
              <a:rPr lang="en-GB" sz="2400">
                <a:latin typeface="Calibri"/>
                <a:ea typeface="Calibri"/>
                <a:cs typeface="Calibri"/>
                <a:sym typeface="Calibri"/>
              </a:rPr>
              <a:t> wear on PE days. They should be taped over if newly pierced.</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Watches are allowed (not smart watches) </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No other jewellery </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No nail varnish</a:t>
            </a:r>
            <a:endParaRPr/>
          </a:p>
          <a:p>
            <a:pPr indent="-171450" lvl="0" marL="182880" rtl="0" algn="l">
              <a:lnSpc>
                <a:spcPct val="100000"/>
              </a:lnSpc>
              <a:spcBef>
                <a:spcPts val="1200"/>
              </a:spcBef>
              <a:spcAft>
                <a:spcPts val="0"/>
              </a:spcAft>
              <a:buSzPct val="100000"/>
              <a:buChar char="●"/>
            </a:pPr>
            <a:r>
              <a:rPr lang="en-GB" sz="2400"/>
              <a:t>Suitable outdoor coat appropriate for the weather; we will still use the playground if it is raining (not torrential).</a:t>
            </a:r>
            <a:endParaRPr sz="2400"/>
          </a:p>
          <a:p>
            <a:pPr indent="-30480" lvl="0" marL="182880" rtl="0" algn="l">
              <a:lnSpc>
                <a:spcPct val="100000"/>
              </a:lnSpc>
              <a:spcBef>
                <a:spcPts val="1200"/>
              </a:spcBef>
              <a:spcAft>
                <a:spcPts val="0"/>
              </a:spcAft>
              <a:buSzPct val="100000"/>
              <a:buNone/>
            </a:pPr>
            <a:r>
              <a:t/>
            </a:r>
            <a:endParaRPr sz="2400">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3fb75f2b57a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172" name="Google Shape;172;g3fb75f2b57a_0_0"/>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There are special circumstances where there are exceptions to this rule, such as if a child requires a mobile phone to monitor a medical need.</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g3fa8ba12857_0_168"/>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8000"/>
              <a:buFont typeface="Corbel"/>
              <a:buNone/>
            </a:pPr>
            <a:r>
              <a:rPr lang="en-GB" sz="8000"/>
              <a:t>P.E.</a:t>
            </a:r>
            <a:endParaRPr/>
          </a:p>
        </p:txBody>
      </p:sp>
      <p:sp>
        <p:nvSpPr>
          <p:cNvPr id="178" name="Google Shape;178;g3fa8ba12857_0_168"/>
          <p:cNvSpPr txBox="1"/>
          <p:nvPr>
            <p:ph idx="1" type="body"/>
          </p:nvPr>
        </p:nvSpPr>
        <p:spPr>
          <a:xfrm>
            <a:off x="3833347" y="781235"/>
            <a:ext cx="7315200" cy="5463300"/>
          </a:xfrm>
          <a:prstGeom prst="rect">
            <a:avLst/>
          </a:prstGeom>
          <a:noFill/>
          <a:ln>
            <a:noFill/>
          </a:ln>
        </p:spPr>
        <p:txBody>
          <a:bodyPr anchorCtr="0" anchor="ctr" bIns="45700" lIns="91425" spcFirstLastPara="1" rIns="91425" wrap="square" tIns="45700">
            <a:normAutofit fontScale="77500" lnSpcReduction="20000"/>
          </a:bodyPr>
          <a:lstStyle/>
          <a:p>
            <a:pPr indent="-182880" lvl="0" marL="182880" rtl="0" algn="l">
              <a:lnSpc>
                <a:spcPct val="90000"/>
              </a:lnSpc>
              <a:spcBef>
                <a:spcPts val="0"/>
              </a:spcBef>
              <a:spcAft>
                <a:spcPts val="0"/>
              </a:spcAft>
              <a:buSzPct val="100000"/>
              <a:buNone/>
            </a:pPr>
            <a:r>
              <a:rPr lang="en-GB" sz="2800" u="sng">
                <a:latin typeface="Calibri"/>
                <a:ea typeface="Calibri"/>
                <a:cs typeface="Calibri"/>
                <a:sym typeface="Calibri"/>
              </a:rPr>
              <a:t>Winter uniform</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White PE t-shirt</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Navy tracksuit bottoms</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Red school tracksuit top</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Sports trainers - not fashion trainers </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Only the school logo is to be worn on clothing including socks </a:t>
            </a:r>
            <a:endParaRPr/>
          </a:p>
          <a:p>
            <a:pPr indent="-182880" lvl="0" marL="18288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rPr lang="en-GB" sz="2800" u="sng">
                <a:latin typeface="Calibri"/>
                <a:ea typeface="Calibri"/>
                <a:cs typeface="Calibri"/>
                <a:sym typeface="Calibri"/>
              </a:rPr>
              <a:t>Summer uniform</a:t>
            </a:r>
            <a:r>
              <a:rPr lang="en-GB" sz="2800">
                <a:latin typeface="Calibri"/>
                <a:ea typeface="Calibri"/>
                <a:cs typeface="Calibri"/>
                <a:sym typeface="Calibri"/>
              </a:rPr>
              <a:t> </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White PE t-shirt</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Red shorts</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Sports trainers - not fashion trainers </a:t>
            </a:r>
            <a:endParaRPr sz="2800">
              <a:latin typeface="Calibri"/>
              <a:ea typeface="Calibri"/>
              <a:cs typeface="Calibri"/>
              <a:sym typeface="Calibri"/>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Only the school logo is to be worn on clothing including socks </a:t>
            </a:r>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t/>
            </a:r>
            <a:endParaRPr sz="2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g3fb6a96b0e2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Active Minutes  </a:t>
            </a:r>
            <a:endParaRPr/>
          </a:p>
        </p:txBody>
      </p:sp>
      <p:sp>
        <p:nvSpPr>
          <p:cNvPr id="184" name="Google Shape;184;g3fb6a96b0e2_0_0"/>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850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5900"/>
              <a:t>Home Learning</a:t>
            </a:r>
            <a:endParaRPr sz="6000">
              <a:solidFill>
                <a:srgbClr val="FF0000"/>
              </a:solidFill>
            </a:endParaRPr>
          </a:p>
        </p:txBody>
      </p:sp>
      <p:sp>
        <p:nvSpPr>
          <p:cNvPr id="190" name="Google Shape;190;p15"/>
          <p:cNvSpPr txBox="1"/>
          <p:nvPr>
            <p:ph idx="1" type="body"/>
          </p:nvPr>
        </p:nvSpPr>
        <p:spPr>
          <a:xfrm>
            <a:off x="3500889" y="739839"/>
            <a:ext cx="7315200" cy="5534214"/>
          </a:xfrm>
          <a:prstGeom prst="rect">
            <a:avLst/>
          </a:prstGeom>
          <a:noFill/>
          <a:ln>
            <a:noFill/>
          </a:ln>
        </p:spPr>
        <p:txBody>
          <a:bodyPr anchorCtr="0" anchor="ctr" bIns="45700" lIns="91425" spcFirstLastPara="1" rIns="91425" wrap="square" tIns="45700">
            <a:normAutofit fontScale="40000" lnSpcReduction="10000"/>
          </a:bodyPr>
          <a:lstStyle/>
          <a:p>
            <a:pPr indent="-259080" lvl="0" marL="182880" rtl="0" algn="l">
              <a:lnSpc>
                <a:spcPct val="90000"/>
              </a:lnSpc>
              <a:spcBef>
                <a:spcPts val="1200"/>
              </a:spcBef>
              <a:spcAft>
                <a:spcPts val="0"/>
              </a:spcAft>
              <a:buSzPct val="100000"/>
              <a:buChar char="●"/>
            </a:pPr>
            <a:r>
              <a:rPr b="1" lang="en-GB" sz="8000">
                <a:latin typeface="Calibri"/>
                <a:ea typeface="Calibri"/>
                <a:cs typeface="Calibri"/>
                <a:sym typeface="Calibri"/>
              </a:rPr>
              <a:t>Reading </a:t>
            </a:r>
            <a:r>
              <a:rPr lang="en-GB" sz="8000">
                <a:latin typeface="Calibri"/>
                <a:ea typeface="Calibri"/>
                <a:cs typeface="Calibri"/>
                <a:sym typeface="Calibri"/>
              </a:rPr>
              <a:t>books are assigned online each week. </a:t>
            </a:r>
            <a:endParaRPr/>
          </a:p>
          <a:p>
            <a:pPr indent="0" lvl="0" marL="182880" rtl="0" algn="l">
              <a:lnSpc>
                <a:spcPct val="90000"/>
              </a:lnSpc>
              <a:spcBef>
                <a:spcPts val="1200"/>
              </a:spcBef>
              <a:spcAft>
                <a:spcPts val="0"/>
              </a:spcAft>
              <a:buNone/>
            </a:pPr>
            <a:r>
              <a:t/>
            </a:r>
            <a:endParaRPr/>
          </a:p>
          <a:p>
            <a:pPr indent="-251460" lvl="0" marL="182880" rtl="0" algn="l">
              <a:lnSpc>
                <a:spcPct val="90000"/>
              </a:lnSpc>
              <a:spcBef>
                <a:spcPts val="1200"/>
              </a:spcBef>
              <a:spcAft>
                <a:spcPts val="0"/>
              </a:spcAft>
              <a:buSzPct val="100000"/>
              <a:buChar char="●"/>
            </a:pPr>
            <a:r>
              <a:rPr b="1" lang="en-GB" sz="7200">
                <a:latin typeface="Calibri"/>
                <a:ea typeface="Calibri"/>
                <a:cs typeface="Calibri"/>
                <a:sym typeface="Calibri"/>
              </a:rPr>
              <a:t>Mental maths </a:t>
            </a:r>
            <a:r>
              <a:rPr lang="en-GB" sz="7200">
                <a:latin typeface="Calibri"/>
                <a:ea typeface="Calibri"/>
                <a:cs typeface="Calibri"/>
                <a:sym typeface="Calibri"/>
              </a:rPr>
              <a:t>(e.g. times tables) sent home weekly – test every 2 weeks. *From March*</a:t>
            </a:r>
            <a:endParaRPr/>
          </a:p>
          <a:p>
            <a:pPr indent="-68580" lvl="0" marL="182880" rtl="0" algn="l">
              <a:lnSpc>
                <a:spcPct val="90000"/>
              </a:lnSpc>
              <a:spcBef>
                <a:spcPts val="1200"/>
              </a:spcBef>
              <a:spcAft>
                <a:spcPts val="0"/>
              </a:spcAft>
              <a:buSzPct val="100000"/>
              <a:buNone/>
            </a:pPr>
            <a:r>
              <a:t/>
            </a:r>
            <a:endParaRPr sz="7200">
              <a:latin typeface="Calibri"/>
              <a:ea typeface="Calibri"/>
              <a:cs typeface="Calibri"/>
              <a:sym typeface="Calibri"/>
            </a:endParaRPr>
          </a:p>
          <a:p>
            <a:pPr indent="-251460" lvl="0" marL="182880" rtl="0" algn="l">
              <a:lnSpc>
                <a:spcPct val="90000"/>
              </a:lnSpc>
              <a:spcBef>
                <a:spcPts val="1200"/>
              </a:spcBef>
              <a:spcAft>
                <a:spcPts val="0"/>
              </a:spcAft>
              <a:buSzPct val="100000"/>
              <a:buChar char="●"/>
            </a:pPr>
            <a:r>
              <a:rPr b="1" lang="en-GB" sz="7200">
                <a:latin typeface="Calibri"/>
                <a:ea typeface="Calibri"/>
                <a:cs typeface="Calibri"/>
                <a:sym typeface="Calibri"/>
              </a:rPr>
              <a:t>Spelling</a:t>
            </a:r>
            <a:r>
              <a:rPr lang="en-GB" sz="7200">
                <a:latin typeface="Calibri"/>
                <a:ea typeface="Calibri"/>
                <a:cs typeface="Calibri"/>
                <a:sym typeface="Calibri"/>
              </a:rPr>
              <a:t>- sent home weekly - test to revise the common exception words every 2 weeks. *From March* </a:t>
            </a:r>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a:p>
            <a:pPr indent="-251460" lvl="0" marL="182880" rtl="0" algn="l">
              <a:lnSpc>
                <a:spcPct val="90000"/>
              </a:lnSpc>
              <a:spcBef>
                <a:spcPts val="1200"/>
              </a:spcBef>
              <a:spcAft>
                <a:spcPts val="0"/>
              </a:spcAft>
              <a:buSzPct val="100000"/>
              <a:buChar char="●"/>
            </a:pPr>
            <a:r>
              <a:rPr b="1" lang="en-GB" sz="7200">
                <a:latin typeface="Calibri"/>
                <a:ea typeface="Calibri"/>
                <a:cs typeface="Calibri"/>
                <a:sym typeface="Calibri"/>
              </a:rPr>
              <a:t>Reading comprehension </a:t>
            </a:r>
            <a:r>
              <a:rPr lang="en-GB" sz="7200">
                <a:latin typeface="Calibri"/>
                <a:ea typeface="Calibri"/>
                <a:cs typeface="Calibri"/>
                <a:sym typeface="Calibri"/>
              </a:rPr>
              <a:t>will begin after Easter and take place every two weeks.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latin typeface="Corbel"/>
                <a:ea typeface="Corbel"/>
                <a:cs typeface="Corbel"/>
                <a:sym typeface="Corbel"/>
              </a:rPr>
              <a:t>School Library</a:t>
            </a:r>
            <a:endParaRPr sz="6000">
              <a:latin typeface="Corbel"/>
              <a:ea typeface="Corbel"/>
              <a:cs typeface="Corbel"/>
              <a:sym typeface="Corbel"/>
            </a:endParaRPr>
          </a:p>
        </p:txBody>
      </p:sp>
      <p:sp>
        <p:nvSpPr>
          <p:cNvPr id="196" name="Google Shape;196;p16"/>
          <p:cNvSpPr txBox="1"/>
          <p:nvPr>
            <p:ph idx="1" type="body"/>
          </p:nvPr>
        </p:nvSpPr>
        <p:spPr>
          <a:xfrm>
            <a:off x="3868738" y="863600"/>
            <a:ext cx="7315200" cy="5121275"/>
          </a:xfrm>
          <a:prstGeom prst="rect">
            <a:avLst/>
          </a:prstGeom>
          <a:noFill/>
          <a:ln>
            <a:noFill/>
          </a:ln>
        </p:spPr>
        <p:txBody>
          <a:bodyPr anchorCtr="0" anchor="ctr" bIns="45700" lIns="91425" spcFirstLastPara="1" rIns="91425" wrap="square" tIns="45700">
            <a:normAutofit fontScale="32500" lnSpcReduction="1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148590" lvl="0" marL="182880" rtl="0" algn="l">
              <a:lnSpc>
                <a:spcPct val="90000"/>
              </a:lnSpc>
              <a:spcBef>
                <a:spcPts val="1200"/>
              </a:spcBef>
              <a:spcAft>
                <a:spcPts val="0"/>
              </a:spcAft>
              <a:buSzPct val="100000"/>
              <a:buFont typeface="Arial"/>
              <a:buChar char="•"/>
            </a:pPr>
            <a:r>
              <a:rPr lang="en-GB" sz="7200">
                <a:latin typeface="Calibri"/>
                <a:ea typeface="Calibri"/>
                <a:cs typeface="Calibri"/>
                <a:sym typeface="Calibri"/>
              </a:rPr>
              <a:t>All children will be given the opportunity to go to the school library each week.</a:t>
            </a:r>
            <a:endParaRPr/>
          </a:p>
          <a:p>
            <a:pPr indent="0" lvl="0" marL="182880" rtl="0" algn="l">
              <a:lnSpc>
                <a:spcPct val="90000"/>
              </a:lnSpc>
              <a:spcBef>
                <a:spcPts val="1200"/>
              </a:spcBef>
              <a:spcAft>
                <a:spcPts val="0"/>
              </a:spcAft>
              <a:buSzPct val="100000"/>
              <a:buFont typeface="Arial"/>
              <a:buNone/>
            </a:pPr>
            <a:r>
              <a:t/>
            </a:r>
            <a:endParaRPr sz="7200">
              <a:latin typeface="Calibri"/>
              <a:ea typeface="Calibri"/>
              <a:cs typeface="Calibri"/>
              <a:sym typeface="Calibri"/>
            </a:endParaRPr>
          </a:p>
          <a:p>
            <a:pPr indent="-148590" lvl="0" marL="182880" rtl="0" algn="l">
              <a:lnSpc>
                <a:spcPct val="90000"/>
              </a:lnSpc>
              <a:spcBef>
                <a:spcPts val="1200"/>
              </a:spcBef>
              <a:spcAft>
                <a:spcPts val="0"/>
              </a:spcAft>
              <a:buSzPct val="100000"/>
              <a:buFont typeface="Arial"/>
              <a:buChar char="•"/>
            </a:pPr>
            <a:r>
              <a:rPr lang="en-GB" sz="7200">
                <a:solidFill>
                  <a:schemeClr val="dk2"/>
                </a:solidFill>
                <a:latin typeface="Calibri"/>
                <a:ea typeface="Calibri"/>
                <a:cs typeface="Calibri"/>
                <a:sym typeface="Calibri"/>
              </a:rPr>
              <a:t>Year 2 children will go to the library on a </a:t>
            </a:r>
            <a:r>
              <a:rPr b="1" lang="en-GB" sz="7200">
                <a:solidFill>
                  <a:schemeClr val="dk2"/>
                </a:solidFill>
                <a:latin typeface="Calibri"/>
                <a:ea typeface="Calibri"/>
                <a:cs typeface="Calibri"/>
                <a:sym typeface="Calibri"/>
              </a:rPr>
              <a:t>Wednesday.</a:t>
            </a:r>
            <a:endParaRPr/>
          </a:p>
          <a:p>
            <a:pPr indent="0" lvl="0" marL="0" rtl="0" algn="l">
              <a:lnSpc>
                <a:spcPct val="90000"/>
              </a:lnSpc>
              <a:spcBef>
                <a:spcPts val="1200"/>
              </a:spcBef>
              <a:spcAft>
                <a:spcPts val="0"/>
              </a:spcAft>
              <a:buSzPct val="100000"/>
              <a:buNone/>
            </a:pPr>
            <a:r>
              <a:rPr lang="en-GB" sz="7200">
                <a:latin typeface="Calibri"/>
                <a:ea typeface="Calibri"/>
                <a:cs typeface="Calibri"/>
                <a:sym typeface="Calibri"/>
              </a:rPr>
              <a:t>	</a:t>
            </a:r>
            <a:endParaRPr/>
          </a:p>
          <a:p>
            <a:pPr indent="-148590" lvl="0" marL="182880" rtl="0" algn="l">
              <a:lnSpc>
                <a:spcPct val="90000"/>
              </a:lnSpc>
              <a:spcBef>
                <a:spcPts val="1200"/>
              </a:spcBef>
              <a:spcAft>
                <a:spcPts val="0"/>
              </a:spcAft>
              <a:buSzPct val="100000"/>
              <a:buFont typeface="Arial"/>
              <a:buChar char="•"/>
            </a:pPr>
            <a:r>
              <a:rPr lang="en-GB" sz="7200">
                <a:latin typeface="Calibri"/>
                <a:ea typeface="Calibri"/>
                <a:cs typeface="Calibri"/>
                <a:sym typeface="Calibri"/>
              </a:rPr>
              <a:t>Please encourage your child to look after the school library books and return the book when they have finished it. In order to take out another book they must return the previous book.</a:t>
            </a:r>
            <a:endParaRPr/>
          </a:p>
          <a:p>
            <a:pPr indent="0" lvl="0" marL="182880" rtl="0" algn="l">
              <a:lnSpc>
                <a:spcPct val="90000"/>
              </a:lnSpc>
              <a:spcBef>
                <a:spcPts val="1200"/>
              </a:spcBef>
              <a:spcAft>
                <a:spcPts val="0"/>
              </a:spcAft>
              <a:buSzPct val="1000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7"/>
          <p:cNvSpPr txBox="1"/>
          <p:nvPr>
            <p:ph type="title"/>
          </p:nvPr>
        </p:nvSpPr>
        <p:spPr>
          <a:xfrm>
            <a:off x="0" y="1123837"/>
            <a:ext cx="3355759"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Assessment</a:t>
            </a:r>
            <a:endParaRPr sz="4800"/>
          </a:p>
        </p:txBody>
      </p:sp>
      <p:sp>
        <p:nvSpPr>
          <p:cNvPr id="202" name="Google Shape;202;p17"/>
          <p:cNvSpPr txBox="1"/>
          <p:nvPr>
            <p:ph idx="1" type="body"/>
          </p:nvPr>
        </p:nvSpPr>
        <p:spPr>
          <a:xfrm>
            <a:off x="3868738" y="863600"/>
            <a:ext cx="7315200" cy="5121275"/>
          </a:xfrm>
          <a:prstGeom prst="rect">
            <a:avLst/>
          </a:prstGeom>
          <a:noFill/>
          <a:ln>
            <a:noFill/>
          </a:ln>
        </p:spPr>
        <p:txBody>
          <a:bodyPr anchorCtr="0" anchor="ctr" bIns="45700" lIns="91425" spcFirstLastPara="1" rIns="91425" wrap="square" tIns="45700">
            <a:normAutofit fontScale="70000" lnSpcReduction="2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270360" lvl="0" marL="182880" rtl="0" algn="l">
              <a:lnSpc>
                <a:spcPct val="90000"/>
              </a:lnSpc>
              <a:spcBef>
                <a:spcPts val="1200"/>
              </a:spcBef>
              <a:spcAft>
                <a:spcPts val="0"/>
              </a:spcAft>
              <a:buSzPct val="100000"/>
              <a:buFont typeface="Arial"/>
              <a:buChar char="•"/>
            </a:pPr>
            <a:r>
              <a:rPr lang="en-GB" sz="6082">
                <a:latin typeface="Calibri"/>
                <a:ea typeface="Calibri"/>
                <a:cs typeface="Calibri"/>
                <a:sym typeface="Calibri"/>
              </a:rPr>
              <a:t>Year 2 children no longer take SATs tests.</a:t>
            </a:r>
            <a:endParaRPr sz="1882"/>
          </a:p>
          <a:p>
            <a:pPr indent="0" lvl="0" marL="182880" rtl="0" algn="l">
              <a:lnSpc>
                <a:spcPct val="90000"/>
              </a:lnSpc>
              <a:spcBef>
                <a:spcPts val="1200"/>
              </a:spcBef>
              <a:spcAft>
                <a:spcPts val="0"/>
              </a:spcAft>
              <a:buSzPct val="101934"/>
              <a:buFont typeface="Arial"/>
              <a:buNone/>
            </a:pPr>
            <a:r>
              <a:t/>
            </a:r>
            <a:endParaRPr sz="6082">
              <a:latin typeface="Calibri"/>
              <a:ea typeface="Calibri"/>
              <a:cs typeface="Calibri"/>
              <a:sym typeface="Calibri"/>
            </a:endParaRPr>
          </a:p>
          <a:p>
            <a:pPr indent="-270360" lvl="0" marL="182880" rtl="0" algn="l">
              <a:lnSpc>
                <a:spcPct val="90000"/>
              </a:lnSpc>
              <a:spcBef>
                <a:spcPts val="1200"/>
              </a:spcBef>
              <a:spcAft>
                <a:spcPts val="0"/>
              </a:spcAft>
              <a:buSzPct val="100000"/>
              <a:buFont typeface="Arial"/>
              <a:buChar char="•"/>
            </a:pPr>
            <a:r>
              <a:rPr lang="en-GB" sz="6082">
                <a:latin typeface="Calibri"/>
                <a:ea typeface="Calibri"/>
                <a:cs typeface="Calibri"/>
                <a:sym typeface="Calibri"/>
              </a:rPr>
              <a:t>Regular teacher assessment will continue to take place.</a:t>
            </a:r>
            <a:endParaRPr sz="1882"/>
          </a:p>
          <a:p>
            <a:pPr indent="0" lvl="0" marL="182880" rtl="0" algn="l">
              <a:lnSpc>
                <a:spcPct val="90000"/>
              </a:lnSpc>
              <a:spcBef>
                <a:spcPts val="1200"/>
              </a:spcBef>
              <a:spcAft>
                <a:spcPts val="0"/>
              </a:spcAft>
              <a:buSzPct val="1000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8"/>
          <p:cNvSpPr txBox="1"/>
          <p:nvPr>
            <p:ph type="title"/>
          </p:nvPr>
        </p:nvSpPr>
        <p:spPr>
          <a:xfrm>
            <a:off x="313706" y="1654751"/>
            <a:ext cx="2727668" cy="132556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100000"/>
              <a:buFont typeface="NTR"/>
              <a:buNone/>
            </a:pPr>
            <a:br>
              <a:rPr lang="en-GB" sz="8000">
                <a:latin typeface="NTR"/>
                <a:ea typeface="NTR"/>
                <a:cs typeface="NTR"/>
                <a:sym typeface="NTR"/>
              </a:rPr>
            </a:br>
            <a:br>
              <a:rPr lang="en-GB" sz="8000">
                <a:latin typeface="NTR"/>
                <a:ea typeface="NTR"/>
                <a:cs typeface="NTR"/>
                <a:sym typeface="NTR"/>
              </a:rPr>
            </a:br>
            <a:r>
              <a:rPr lang="en-GB" sz="6700"/>
              <a:t>PSA and Class Reps</a:t>
            </a:r>
            <a:endParaRPr sz="8000"/>
          </a:p>
        </p:txBody>
      </p:sp>
      <p:sp>
        <p:nvSpPr>
          <p:cNvPr id="208" name="Google Shape;208;p18"/>
          <p:cNvSpPr txBox="1"/>
          <p:nvPr/>
        </p:nvSpPr>
        <p:spPr>
          <a:xfrm>
            <a:off x="3700329" y="838899"/>
            <a:ext cx="7315200" cy="4912355"/>
          </a:xfrm>
          <a:prstGeom prst="rect">
            <a:avLst/>
          </a:prstGeom>
          <a:noFill/>
          <a:ln>
            <a:noFill/>
          </a:ln>
        </p:spPr>
        <p:txBody>
          <a:bodyPr anchorCtr="0" anchor="ctr" bIns="45700" lIns="91425" spcFirstLastPara="1" rIns="91425" wrap="square" tIns="45700">
            <a:normAutofit fontScale="47500" lnSpcReduction="20000"/>
          </a:bodyPr>
          <a:lstStyle/>
          <a:p>
            <a:pPr indent="0" lvl="0" marL="0" marR="0" rtl="0" algn="l">
              <a:lnSpc>
                <a:spcPct val="90000"/>
              </a:lnSpc>
              <a:spcBef>
                <a:spcPts val="0"/>
              </a:spcBef>
              <a:spcAft>
                <a:spcPts val="0"/>
              </a:spcAft>
              <a:buClr>
                <a:schemeClr val="accent1"/>
              </a:buClr>
              <a:buSzPct val="100000"/>
              <a:buFont typeface="Noto Sans Symbols"/>
              <a:buNone/>
            </a:pPr>
            <a:r>
              <a:t/>
            </a:r>
            <a:endParaRPr sz="4000">
              <a:solidFill>
                <a:srgbClr val="595959"/>
              </a:solidFill>
              <a:latin typeface="Corbel"/>
              <a:ea typeface="Corbel"/>
              <a:cs typeface="Corbel"/>
              <a:sym typeface="Corbel"/>
            </a:endParaRPr>
          </a:p>
          <a:p>
            <a:pPr indent="0" lvl="0" marL="0" marR="0" rtl="0" algn="l">
              <a:lnSpc>
                <a:spcPct val="90000"/>
              </a:lnSpc>
              <a:spcBef>
                <a:spcPts val="1200"/>
              </a:spcBef>
              <a:spcAft>
                <a:spcPts val="0"/>
              </a:spcAft>
              <a:buClr>
                <a:schemeClr val="accent1"/>
              </a:buClr>
              <a:buSzPct val="100000"/>
              <a:buFont typeface="Noto Sans Symbols"/>
              <a:buNone/>
            </a:pPr>
            <a:r>
              <a:t/>
            </a:r>
            <a:endParaRPr sz="4000">
              <a:solidFill>
                <a:srgbClr val="595959"/>
              </a:solidFill>
              <a:latin typeface="Corbel"/>
              <a:ea typeface="Corbel"/>
              <a:cs typeface="Corbel"/>
              <a:sym typeface="Corbel"/>
            </a:endParaRPr>
          </a:p>
          <a:p>
            <a:pPr indent="-196056" lvl="0" marL="182880" marR="0" rtl="0" algn="l">
              <a:lnSpc>
                <a:spcPct val="90000"/>
              </a:lnSpc>
              <a:spcBef>
                <a:spcPts val="1200"/>
              </a:spcBef>
              <a:spcAft>
                <a:spcPts val="0"/>
              </a:spcAft>
              <a:buClr>
                <a:schemeClr val="accent1"/>
              </a:buClr>
              <a:buSzPct val="100000"/>
              <a:buFont typeface="Arial"/>
              <a:buChar char="•"/>
            </a:pPr>
            <a:r>
              <a:rPr lang="en-GB" sz="6500">
                <a:solidFill>
                  <a:srgbClr val="595959"/>
                </a:solidFill>
                <a:latin typeface="Calibri"/>
                <a:ea typeface="Calibri"/>
                <a:cs typeface="Calibri"/>
                <a:sym typeface="Calibri"/>
              </a:rPr>
              <a:t>All of the adults in our school community are automatically members of the PSA.</a:t>
            </a:r>
            <a:endParaRPr/>
          </a:p>
          <a:p>
            <a:pPr indent="0" lvl="0" marL="0" marR="0" rtl="0" algn="l">
              <a:lnSpc>
                <a:spcPct val="90000"/>
              </a:lnSpc>
              <a:spcBef>
                <a:spcPts val="1200"/>
              </a:spcBef>
              <a:spcAft>
                <a:spcPts val="0"/>
              </a:spcAft>
              <a:buClr>
                <a:schemeClr val="accent1"/>
              </a:buClr>
              <a:buSzPct val="100000"/>
              <a:buFont typeface="Noto Sans Symbols"/>
              <a:buNone/>
            </a:pPr>
            <a:r>
              <a:t/>
            </a:r>
            <a:endParaRPr sz="6500">
              <a:solidFill>
                <a:srgbClr val="595959"/>
              </a:solidFill>
              <a:latin typeface="Calibri"/>
              <a:ea typeface="Calibri"/>
              <a:cs typeface="Calibri"/>
              <a:sym typeface="Calibri"/>
            </a:endParaRPr>
          </a:p>
          <a:p>
            <a:pPr indent="-196056" lvl="0" marL="182880" marR="0" rtl="0" algn="l">
              <a:lnSpc>
                <a:spcPct val="90000"/>
              </a:lnSpc>
              <a:spcBef>
                <a:spcPts val="1200"/>
              </a:spcBef>
              <a:spcAft>
                <a:spcPts val="0"/>
              </a:spcAft>
              <a:buClr>
                <a:schemeClr val="accent1"/>
              </a:buClr>
              <a:buSzPct val="100000"/>
              <a:buFont typeface="Arial"/>
              <a:buChar char="•"/>
            </a:pPr>
            <a:r>
              <a:rPr lang="en-GB" sz="6500">
                <a:solidFill>
                  <a:srgbClr val="595959"/>
                </a:solidFill>
                <a:latin typeface="Calibri"/>
                <a:ea typeface="Calibri"/>
                <a:cs typeface="Calibri"/>
                <a:sym typeface="Calibri"/>
              </a:rPr>
              <a:t>The PSA do a fantastic job in supporting the children of St Agatha’s. Please do volunteer your time and support where you can. </a:t>
            </a:r>
            <a:endParaRPr/>
          </a:p>
          <a:p>
            <a:pPr indent="0" lvl="0" marL="0" marR="0" rtl="0" algn="l">
              <a:lnSpc>
                <a:spcPct val="90000"/>
              </a:lnSpc>
              <a:spcBef>
                <a:spcPts val="1200"/>
              </a:spcBef>
              <a:spcAft>
                <a:spcPts val="0"/>
              </a:spcAft>
              <a:buClr>
                <a:schemeClr val="accent1"/>
              </a:buClr>
              <a:buSzPct val="100000"/>
              <a:buFont typeface="Noto Sans Symbols"/>
              <a:buNone/>
            </a:pPr>
            <a:r>
              <a:t/>
            </a:r>
            <a:endParaRPr sz="6500">
              <a:solidFill>
                <a:srgbClr val="595959"/>
              </a:solidFill>
              <a:latin typeface="Calibri"/>
              <a:ea typeface="Calibri"/>
              <a:cs typeface="Calibri"/>
              <a:sym typeface="Calibri"/>
            </a:endParaRPr>
          </a:p>
          <a:p>
            <a:pPr indent="-196056" lvl="0" marL="182880" marR="0" rtl="0" algn="l">
              <a:lnSpc>
                <a:spcPct val="90000"/>
              </a:lnSpc>
              <a:spcBef>
                <a:spcPts val="1200"/>
              </a:spcBef>
              <a:spcAft>
                <a:spcPts val="0"/>
              </a:spcAft>
              <a:buClr>
                <a:schemeClr val="accent1"/>
              </a:buClr>
              <a:buSzPct val="100000"/>
              <a:buFont typeface="Arial"/>
              <a:buChar char="•"/>
            </a:pPr>
            <a:r>
              <a:rPr lang="en-GB" sz="6500">
                <a:solidFill>
                  <a:srgbClr val="595959"/>
                </a:solidFill>
                <a:latin typeface="Calibri"/>
                <a:ea typeface="Calibri"/>
                <a:cs typeface="Calibri"/>
                <a:sym typeface="Calibri"/>
              </a:rPr>
              <a:t>Those able to take on the role of class rep are greatly appreciated.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Drop off and pick up</a:t>
            </a:r>
            <a:endParaRPr/>
          </a:p>
        </p:txBody>
      </p:sp>
      <p:sp>
        <p:nvSpPr>
          <p:cNvPr id="214" name="Google Shape;214;p19"/>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400"/>
              <a:buChar char="●"/>
            </a:pPr>
            <a:r>
              <a:rPr lang="en-GB" sz="2400">
                <a:latin typeface="Calibri"/>
                <a:ea typeface="Calibri"/>
                <a:cs typeface="Calibri"/>
                <a:sym typeface="Calibri"/>
              </a:rPr>
              <a:t>Children come straight into class when the bell is rung at 8:45am. They should be in class by 8:50am for registration.</a:t>
            </a:r>
            <a:endParaRPr/>
          </a:p>
          <a:p>
            <a:pPr indent="0" lvl="0" marL="0" rtl="0" algn="l">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Collection – Please provide written permission or email the office if another adult is going to collect your child.</a:t>
            </a:r>
            <a:endParaRPr/>
          </a:p>
          <a:p>
            <a:pPr indent="0" lvl="0" marL="0" rtl="0" algn="l">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Font typeface="Arial"/>
              <a:buChar char="•"/>
            </a:pPr>
            <a:r>
              <a:rPr lang="en-GB" sz="2400">
                <a:latin typeface="Calibri"/>
                <a:ea typeface="Calibri"/>
                <a:cs typeface="Calibri"/>
                <a:sym typeface="Calibri"/>
              </a:rPr>
              <a:t>At the end of the day, children must tell their teacher who is there to collect them before they leave.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g3fa8ba12857_0_252"/>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Key Dates</a:t>
            </a:r>
            <a:endParaRPr/>
          </a:p>
        </p:txBody>
      </p:sp>
      <p:sp>
        <p:nvSpPr>
          <p:cNvPr id="220" name="Google Shape;220;g3fa8ba12857_0_252"/>
          <p:cNvSpPr txBox="1"/>
          <p:nvPr>
            <p:ph idx="1" type="body"/>
          </p:nvPr>
        </p:nvSpPr>
        <p:spPr>
          <a:xfrm>
            <a:off x="3468757" y="745724"/>
            <a:ext cx="8078700" cy="5655000"/>
          </a:xfrm>
          <a:prstGeom prst="rect">
            <a:avLst/>
          </a:prstGeom>
          <a:noFill/>
          <a:ln>
            <a:noFill/>
          </a:ln>
        </p:spPr>
        <p:txBody>
          <a:bodyPr anchorCtr="0" anchor="ctr" bIns="45700" lIns="91425" spcFirstLastPara="1" rIns="91425" wrap="square" tIns="45700">
            <a:normAutofit fontScale="47500" lnSpcReduction="20000"/>
          </a:bodyPr>
          <a:lstStyle/>
          <a:p>
            <a:pPr indent="-30480" lvl="0" marL="182880" rtl="0" algn="l">
              <a:lnSpc>
                <a:spcPct val="90000"/>
              </a:lnSpc>
              <a:spcBef>
                <a:spcPts val="0"/>
              </a:spcBef>
              <a:spcAft>
                <a:spcPts val="0"/>
              </a:spcAft>
              <a:buSzPct val="100000"/>
              <a:buNone/>
            </a:pPr>
            <a:r>
              <a:t/>
            </a:r>
            <a:endParaRPr b="1" sz="2400">
              <a:solidFill>
                <a:srgbClr val="7F7F7F"/>
              </a:solidFill>
              <a:latin typeface="Calibri"/>
              <a:ea typeface="Calibri"/>
              <a:cs typeface="Calibri"/>
              <a:sym typeface="Calibri"/>
            </a:endParaRPr>
          </a:p>
          <a:p>
            <a:pPr indent="-129840" lvl="0" marL="182880" rtl="0" algn="l">
              <a:lnSpc>
                <a:spcPct val="90000"/>
              </a:lnSpc>
              <a:spcBef>
                <a:spcPts val="1200"/>
              </a:spcBef>
              <a:spcAft>
                <a:spcPts val="0"/>
              </a:spcAft>
              <a:buSzPct val="104077"/>
              <a:buChar char="●"/>
            </a:pPr>
            <a:r>
              <a:rPr b="1" lang="en-GB" sz="3165">
                <a:solidFill>
                  <a:srgbClr val="7F7F7F"/>
                </a:solidFill>
                <a:latin typeface="Calibri"/>
                <a:ea typeface="Calibri"/>
                <a:cs typeface="Calibri"/>
                <a:sym typeface="Calibri"/>
              </a:rPr>
              <a:t>Autumn and Spring Term: </a:t>
            </a:r>
            <a:r>
              <a:rPr lang="en-GB" sz="3165">
                <a:solidFill>
                  <a:srgbClr val="7F7F7F"/>
                </a:solidFill>
                <a:latin typeface="Calibri"/>
                <a:ea typeface="Calibri"/>
                <a:cs typeface="Calibri"/>
                <a:sym typeface="Calibri"/>
              </a:rPr>
              <a:t>Parent / Teacher Consultations – school closes at 12pm</a:t>
            </a:r>
            <a:endParaRPr sz="2765"/>
          </a:p>
          <a:p>
            <a:pPr indent="0" lvl="0" marL="457200" rtl="0" algn="l">
              <a:spcBef>
                <a:spcPts val="1200"/>
              </a:spcBef>
              <a:spcAft>
                <a:spcPts val="0"/>
              </a:spcAft>
              <a:buNone/>
            </a:pPr>
            <a:r>
              <a:rPr lang="en-GB" sz="3165">
                <a:solidFill>
                  <a:srgbClr val="7F7F7F"/>
                </a:solidFill>
                <a:latin typeface="Calibri"/>
                <a:ea typeface="Calibri"/>
                <a:cs typeface="Calibri"/>
                <a:sym typeface="Calibri"/>
              </a:rPr>
              <a:t>	Thursday 15th October</a:t>
            </a:r>
            <a:endParaRPr sz="2765"/>
          </a:p>
          <a:p>
            <a:pPr indent="0" lvl="0" marL="457200" rtl="0" algn="l">
              <a:spcBef>
                <a:spcPts val="1200"/>
              </a:spcBef>
              <a:spcAft>
                <a:spcPts val="0"/>
              </a:spcAft>
              <a:buNone/>
            </a:pPr>
            <a:r>
              <a:rPr lang="en-GB" sz="3165">
                <a:solidFill>
                  <a:srgbClr val="7F7F7F"/>
                </a:solidFill>
                <a:latin typeface="Calibri"/>
                <a:ea typeface="Calibri"/>
                <a:cs typeface="Calibri"/>
                <a:sym typeface="Calibri"/>
              </a:rPr>
              <a:t>	Thursday 4th February </a:t>
            </a:r>
            <a:endParaRPr sz="3165">
              <a:solidFill>
                <a:srgbClr val="7F7F7F"/>
              </a:solidFill>
              <a:latin typeface="Calibri"/>
              <a:ea typeface="Calibri"/>
              <a:cs typeface="Calibri"/>
              <a:sym typeface="Calibri"/>
            </a:endParaRPr>
          </a:p>
          <a:p>
            <a:pPr indent="-164048" lvl="0" marL="182880" rtl="0" algn="l">
              <a:spcBef>
                <a:spcPts val="1200"/>
              </a:spcBef>
              <a:spcAft>
                <a:spcPts val="0"/>
              </a:spcAft>
              <a:buSzPct val="100000"/>
              <a:buChar char="●"/>
            </a:pPr>
            <a:r>
              <a:rPr b="1" lang="en-GB" sz="3165">
                <a:solidFill>
                  <a:srgbClr val="7F7F7F"/>
                </a:solidFill>
                <a:latin typeface="Calibri"/>
                <a:ea typeface="Calibri"/>
                <a:cs typeface="Calibri"/>
                <a:sym typeface="Calibri"/>
              </a:rPr>
              <a:t>Summer Term: </a:t>
            </a:r>
            <a:r>
              <a:rPr lang="en-GB" sz="3165">
                <a:solidFill>
                  <a:srgbClr val="7F7F7F"/>
                </a:solidFill>
                <a:latin typeface="Calibri"/>
                <a:ea typeface="Calibri"/>
                <a:cs typeface="Calibri"/>
                <a:sym typeface="Calibri"/>
              </a:rPr>
              <a:t>Written reports </a:t>
            </a:r>
            <a:endParaRPr sz="3165">
              <a:solidFill>
                <a:srgbClr val="7F7F7F"/>
              </a:solidFill>
              <a:latin typeface="Calibri"/>
              <a:ea typeface="Calibri"/>
              <a:cs typeface="Calibri"/>
              <a:sym typeface="Calibri"/>
            </a:endParaRPr>
          </a:p>
          <a:p>
            <a:pPr indent="0" lvl="0" marL="182880" rtl="0" algn="l">
              <a:lnSpc>
                <a:spcPct val="90000"/>
              </a:lnSpc>
              <a:spcBef>
                <a:spcPts val="1200"/>
              </a:spcBef>
              <a:spcAft>
                <a:spcPts val="0"/>
              </a:spcAft>
              <a:buNone/>
            </a:pPr>
            <a:r>
              <a:t/>
            </a:r>
            <a:endParaRPr b="1" sz="3294">
              <a:solidFill>
                <a:srgbClr val="7F7F7F"/>
              </a:solidFill>
              <a:latin typeface="Calibri"/>
              <a:ea typeface="Calibri"/>
              <a:cs typeface="Calibri"/>
              <a:sym typeface="Calibri"/>
            </a:endParaRPr>
          </a:p>
          <a:p>
            <a:pPr indent="0" lvl="0" marL="0" rtl="0" algn="l">
              <a:lnSpc>
                <a:spcPct val="90000"/>
              </a:lnSpc>
              <a:spcBef>
                <a:spcPts val="1200"/>
              </a:spcBef>
              <a:spcAft>
                <a:spcPts val="0"/>
              </a:spcAft>
              <a:buSzPct val="72856"/>
              <a:buNone/>
            </a:pPr>
            <a:r>
              <a:t/>
            </a:r>
            <a:endParaRPr sz="3294">
              <a:solidFill>
                <a:srgbClr val="7F7F7F"/>
              </a:solidFill>
              <a:latin typeface="Calibri"/>
              <a:ea typeface="Calibri"/>
              <a:cs typeface="Calibri"/>
              <a:sym typeface="Calibri"/>
            </a:endParaRPr>
          </a:p>
          <a:p>
            <a:pPr indent="-129840" lvl="0" marL="182880" rtl="0" algn="l">
              <a:lnSpc>
                <a:spcPct val="90000"/>
              </a:lnSpc>
              <a:spcBef>
                <a:spcPts val="1200"/>
              </a:spcBef>
              <a:spcAft>
                <a:spcPts val="0"/>
              </a:spcAft>
              <a:buSzPct val="100000"/>
              <a:buChar char="●"/>
            </a:pPr>
            <a:r>
              <a:rPr b="1" lang="en-GB" sz="3294">
                <a:solidFill>
                  <a:srgbClr val="7F7F7F"/>
                </a:solidFill>
                <a:latin typeface="Calibri"/>
                <a:ea typeface="Calibri"/>
                <a:cs typeface="Calibri"/>
                <a:sym typeface="Calibri"/>
              </a:rPr>
              <a:t>PE Kit Days –</a:t>
            </a:r>
            <a:r>
              <a:rPr lang="en-GB" sz="3294">
                <a:solidFill>
                  <a:srgbClr val="7F7F7F"/>
                </a:solidFill>
                <a:latin typeface="Calibri"/>
                <a:ea typeface="Calibri"/>
                <a:cs typeface="Calibri"/>
                <a:sym typeface="Calibri"/>
              </a:rPr>
              <a:t> </a:t>
            </a:r>
            <a:endParaRPr sz="2894"/>
          </a:p>
          <a:p>
            <a:pPr indent="0" lvl="0" marL="625475" rtl="0" algn="l">
              <a:lnSpc>
                <a:spcPct val="90000"/>
              </a:lnSpc>
              <a:spcBef>
                <a:spcPts val="1200"/>
              </a:spcBef>
              <a:spcAft>
                <a:spcPts val="0"/>
              </a:spcAft>
              <a:buSzPct val="72856"/>
              <a:buNone/>
            </a:pPr>
            <a:r>
              <a:rPr b="1" lang="en-GB" sz="3294">
                <a:solidFill>
                  <a:srgbClr val="7F7F7F"/>
                </a:solidFill>
                <a:latin typeface="Calibri"/>
                <a:ea typeface="Calibri"/>
                <a:cs typeface="Calibri"/>
                <a:sym typeface="Calibri"/>
              </a:rPr>
              <a:t>Monday</a:t>
            </a:r>
            <a:r>
              <a:rPr b="1" lang="en-GB" sz="3294">
                <a:solidFill>
                  <a:srgbClr val="7F7F7F"/>
                </a:solidFill>
                <a:latin typeface="Calibri"/>
                <a:ea typeface="Calibri"/>
                <a:cs typeface="Calibri"/>
                <a:sym typeface="Calibri"/>
              </a:rPr>
              <a:t> </a:t>
            </a:r>
            <a:r>
              <a:rPr lang="en-GB" sz="3294">
                <a:solidFill>
                  <a:srgbClr val="7F7F7F"/>
                </a:solidFill>
                <a:latin typeface="Calibri"/>
                <a:ea typeface="Calibri"/>
                <a:cs typeface="Calibri"/>
                <a:sym typeface="Calibri"/>
              </a:rPr>
              <a:t>(indoor) &amp; </a:t>
            </a:r>
            <a:r>
              <a:rPr b="1" lang="en-GB" sz="3294">
                <a:solidFill>
                  <a:srgbClr val="7F7F7F"/>
                </a:solidFill>
                <a:latin typeface="Calibri"/>
                <a:ea typeface="Calibri"/>
                <a:cs typeface="Calibri"/>
                <a:sym typeface="Calibri"/>
              </a:rPr>
              <a:t>Tuesday</a:t>
            </a:r>
            <a:r>
              <a:rPr lang="en-GB" sz="3294">
                <a:solidFill>
                  <a:srgbClr val="7F7F7F"/>
                </a:solidFill>
                <a:latin typeface="Calibri"/>
                <a:ea typeface="Calibri"/>
                <a:cs typeface="Calibri"/>
                <a:sym typeface="Calibri"/>
              </a:rPr>
              <a:t> (outdoor) – these days may change through the year. </a:t>
            </a:r>
            <a:endParaRPr b="1" sz="3294">
              <a:solidFill>
                <a:srgbClr val="7F7F7F"/>
              </a:solidFill>
              <a:latin typeface="Calibri"/>
              <a:ea typeface="Calibri"/>
              <a:cs typeface="Calibri"/>
              <a:sym typeface="Calibri"/>
            </a:endParaRPr>
          </a:p>
          <a:p>
            <a:pPr indent="0" lvl="0" marL="625475" rtl="0" algn="l">
              <a:lnSpc>
                <a:spcPct val="90000"/>
              </a:lnSpc>
              <a:spcBef>
                <a:spcPts val="1200"/>
              </a:spcBef>
              <a:spcAft>
                <a:spcPts val="0"/>
              </a:spcAft>
              <a:buSzPct val="72856"/>
              <a:buNone/>
            </a:pPr>
            <a:r>
              <a:rPr lang="en-GB" sz="3294">
                <a:solidFill>
                  <a:srgbClr val="7F7F7F"/>
                </a:solidFill>
                <a:latin typeface="Calibri"/>
                <a:ea typeface="Calibri"/>
                <a:cs typeface="Calibri"/>
                <a:sym typeface="Calibri"/>
              </a:rPr>
              <a:t>Children are to come into school wearing their PE kit on their PE days. </a:t>
            </a:r>
            <a:endParaRPr sz="2894"/>
          </a:p>
          <a:p>
            <a:pPr indent="0" lvl="0" marL="625475" rtl="0" algn="l">
              <a:lnSpc>
                <a:spcPct val="90000"/>
              </a:lnSpc>
              <a:spcBef>
                <a:spcPts val="1200"/>
              </a:spcBef>
              <a:spcAft>
                <a:spcPts val="0"/>
              </a:spcAft>
              <a:buSzPct val="72856"/>
              <a:buNone/>
            </a:pPr>
            <a:r>
              <a:rPr lang="en-GB" sz="3294">
                <a:solidFill>
                  <a:srgbClr val="7F7F7F"/>
                </a:solidFill>
                <a:latin typeface="Calibri"/>
                <a:ea typeface="Calibri"/>
                <a:cs typeface="Calibri"/>
                <a:sym typeface="Calibri"/>
              </a:rPr>
              <a:t>Please make sure earrings are removed at home on PE days.</a:t>
            </a:r>
            <a:endParaRPr b="1" sz="3294">
              <a:solidFill>
                <a:srgbClr val="7F7F7F"/>
              </a:solidFill>
              <a:latin typeface="Calibri"/>
              <a:ea typeface="Calibri"/>
              <a:cs typeface="Calibri"/>
              <a:sym typeface="Calibri"/>
            </a:endParaRPr>
          </a:p>
          <a:p>
            <a:pPr indent="0" lvl="0" marL="0" rtl="0" algn="l">
              <a:spcBef>
                <a:spcPts val="1200"/>
              </a:spcBef>
              <a:spcAft>
                <a:spcPts val="0"/>
              </a:spcAft>
              <a:buSzPct val="72856"/>
              <a:buNone/>
            </a:pPr>
            <a:r>
              <a:t/>
            </a:r>
            <a:endParaRPr sz="3294">
              <a:solidFill>
                <a:srgbClr val="7F7F7F"/>
              </a:solidFill>
              <a:latin typeface="Calibri"/>
              <a:ea typeface="Calibri"/>
              <a:cs typeface="Calibri"/>
              <a:sym typeface="Calibri"/>
            </a:endParaRPr>
          </a:p>
          <a:p>
            <a:pPr indent="0" lvl="0" marL="0" rtl="0" algn="l">
              <a:spcBef>
                <a:spcPts val="1200"/>
              </a:spcBef>
              <a:spcAft>
                <a:spcPts val="0"/>
              </a:spcAft>
              <a:buClr>
                <a:schemeClr val="dk1"/>
              </a:buClr>
              <a:buSzPct val="72856"/>
              <a:buFont typeface="Arial"/>
              <a:buNone/>
            </a:pPr>
            <a:r>
              <a:rPr lang="en-GB" sz="3294">
                <a:solidFill>
                  <a:srgbClr val="7F7F7F"/>
                </a:solidFill>
                <a:latin typeface="Calibri"/>
                <a:ea typeface="Calibri"/>
                <a:cs typeface="Calibri"/>
                <a:sym typeface="Calibri"/>
              </a:rPr>
              <a:t>Rockstars and Robots Day - Friday 18th September </a:t>
            </a:r>
            <a:endParaRPr sz="3294">
              <a:solidFill>
                <a:srgbClr val="7F7F7F"/>
              </a:solidFill>
              <a:latin typeface="Calibri"/>
              <a:ea typeface="Calibri"/>
              <a:cs typeface="Calibri"/>
              <a:sym typeface="Calibri"/>
            </a:endParaRPr>
          </a:p>
          <a:p>
            <a:pPr indent="0" lvl="0" marL="0" rtl="0" algn="l">
              <a:spcBef>
                <a:spcPts val="1200"/>
              </a:spcBef>
              <a:spcAft>
                <a:spcPts val="0"/>
              </a:spcAft>
              <a:buSzPct val="72856"/>
              <a:buNone/>
            </a:pPr>
            <a:r>
              <a:rPr lang="en-GB" sz="3294">
                <a:solidFill>
                  <a:srgbClr val="7F7F7F"/>
                </a:solidFill>
                <a:latin typeface="Calibri"/>
                <a:ea typeface="Calibri"/>
                <a:cs typeface="Calibri"/>
                <a:sym typeface="Calibri"/>
              </a:rPr>
              <a:t>Oracy Vocabulary Day - Friday 2nd October </a:t>
            </a:r>
            <a:endParaRPr sz="3294">
              <a:solidFill>
                <a:srgbClr val="7F7F7F"/>
              </a:solidFill>
              <a:latin typeface="Calibri"/>
              <a:ea typeface="Calibri"/>
              <a:cs typeface="Calibri"/>
              <a:sym typeface="Calibri"/>
            </a:endParaRPr>
          </a:p>
          <a:p>
            <a:pPr indent="0" lvl="0" marL="0" rtl="0" algn="l">
              <a:spcBef>
                <a:spcPts val="1200"/>
              </a:spcBef>
              <a:spcAft>
                <a:spcPts val="0"/>
              </a:spcAft>
              <a:buClr>
                <a:schemeClr val="dk1"/>
              </a:buClr>
              <a:buSzPct val="72856"/>
              <a:buFont typeface="Arial"/>
              <a:buNone/>
            </a:pPr>
            <a:r>
              <a:rPr lang="en-GB" sz="3294">
                <a:solidFill>
                  <a:srgbClr val="7F7F7F"/>
                </a:solidFill>
                <a:latin typeface="Calibri"/>
                <a:ea typeface="Calibri"/>
                <a:cs typeface="Calibri"/>
                <a:sym typeface="Calibri"/>
              </a:rPr>
              <a:t>KS1 Christmas Nativity - Tuesday 8th December at 2pm </a:t>
            </a:r>
            <a:endParaRPr sz="3294">
              <a:solidFill>
                <a:srgbClr val="7F7F7F"/>
              </a:solidFill>
              <a:latin typeface="Calibri"/>
              <a:ea typeface="Calibri"/>
              <a:cs typeface="Calibri"/>
              <a:sym typeface="Calibri"/>
            </a:endParaRPr>
          </a:p>
          <a:p>
            <a:pPr indent="-55880" lvl="0" marL="182880" rtl="0" algn="l">
              <a:spcBef>
                <a:spcPts val="1200"/>
              </a:spcBef>
              <a:spcAft>
                <a:spcPts val="0"/>
              </a:spcAft>
              <a:buClr>
                <a:schemeClr val="dk1"/>
              </a:buClr>
              <a:buSzPct val="69105"/>
              <a:buFont typeface="Arial"/>
              <a:buNone/>
            </a:pPr>
            <a:r>
              <a:t/>
            </a:r>
            <a:endParaRPr sz="2894">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b="1"/>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1"/>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26" name="Google Shape;226;p21"/>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800"/>
              <a:buNone/>
            </a:pPr>
            <a:r>
              <a:t/>
            </a:r>
            <a:endParaRPr sz="4800"/>
          </a:p>
          <a:p>
            <a:pPr indent="0" lvl="0" marL="0" rtl="0" algn="ctr">
              <a:lnSpc>
                <a:spcPct val="90000"/>
              </a:lnSpc>
              <a:spcBef>
                <a:spcPts val="1200"/>
              </a:spcBef>
              <a:spcAft>
                <a:spcPts val="0"/>
              </a:spcAft>
              <a:buSzPts val="4800"/>
              <a:buNone/>
            </a:pPr>
            <a:r>
              <a:rPr lang="en-GB" sz="4800"/>
              <a:t>Thank you for joining us this evening!</a:t>
            </a:r>
            <a:endParaRPr/>
          </a:p>
          <a:p>
            <a:pPr indent="0" lvl="0" marL="0" rtl="0" algn="ctr">
              <a:lnSpc>
                <a:spcPct val="90000"/>
              </a:lnSpc>
              <a:spcBef>
                <a:spcPts val="1200"/>
              </a:spcBef>
              <a:spcAft>
                <a:spcPts val="0"/>
              </a:spcAft>
              <a:buSzPts val="4800"/>
              <a:buNone/>
            </a:pPr>
            <a:r>
              <a:t/>
            </a:r>
            <a:endParaRPr sz="4800"/>
          </a:p>
          <a:p>
            <a:pPr indent="0" lvl="0" marL="0" rtl="0" algn="ctr">
              <a:lnSpc>
                <a:spcPct val="90000"/>
              </a:lnSpc>
              <a:spcBef>
                <a:spcPts val="1200"/>
              </a:spcBef>
              <a:spcAft>
                <a:spcPts val="0"/>
              </a:spcAft>
              <a:buSzPts val="4800"/>
              <a:buNone/>
            </a:pPr>
            <a:r>
              <a:t/>
            </a:r>
            <a:endParaRPr sz="4800"/>
          </a:p>
          <a:p>
            <a:pPr indent="0" lvl="0" marL="0" rtl="0" algn="l">
              <a:lnSpc>
                <a:spcPct val="90000"/>
              </a:lnSpc>
              <a:spcBef>
                <a:spcPts val="1200"/>
              </a:spcBef>
              <a:spcAft>
                <a:spcPts val="0"/>
              </a:spcAft>
              <a:buSzPts val="4800"/>
              <a:buNone/>
            </a:pPr>
            <a:r>
              <a:t/>
            </a:r>
            <a:endParaRPr sz="4800"/>
          </a:p>
        </p:txBody>
      </p:sp>
      <p:pic>
        <p:nvPicPr>
          <p:cNvPr id="227" name="Google Shape;227;p21"/>
          <p:cNvPicPr preferRelativeResize="0"/>
          <p:nvPr/>
        </p:nvPicPr>
        <p:blipFill rotWithShape="1">
          <a:blip r:embed="rId3">
            <a:alphaModFix/>
          </a:blip>
          <a:srcRect b="0" l="0" r="0" t="0"/>
          <a:stretch/>
        </p:blipFill>
        <p:spPr>
          <a:xfrm>
            <a:off x="6343527" y="3424428"/>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