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Lst>
  <p:sldSz cy="6858000" cx="12192000"/>
  <p:notesSz cx="6669075" cy="9926625"/>
  <p:embeddedFontLst>
    <p:embeddedFont>
      <p:font typeface="Corbel"/>
      <p:regular r:id="rId29"/>
      <p:bold r:id="rId30"/>
      <p:italic r:id="rId31"/>
      <p:boldItalic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33" roundtripDataSignature="AMtx7mjr+qJsifcoi8EMU/1lZAprhO4SR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orbel-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orbel-italic.fntdata"/><Relationship Id="rId30" Type="http://schemas.openxmlformats.org/officeDocument/2006/relationships/font" Target="fonts/Corbel-bold.fntdata"/><Relationship Id="rId11" Type="http://schemas.openxmlformats.org/officeDocument/2006/relationships/slide" Target="slides/slide6.xml"/><Relationship Id="rId33" Type="http://customschemas.google.com/relationships/presentationmetadata" Target="metadata"/><Relationship Id="rId10" Type="http://schemas.openxmlformats.org/officeDocument/2006/relationships/slide" Target="slides/slide5.xml"/><Relationship Id="rId32" Type="http://schemas.openxmlformats.org/officeDocument/2006/relationships/font" Target="fonts/Corbel-bold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4: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3fb76798051_1_0:notes"/>
          <p:cNvSpPr txBox="1"/>
          <p:nvPr>
            <p:ph idx="1" type="body"/>
          </p:nvPr>
        </p:nvSpPr>
        <p:spPr>
          <a:xfrm>
            <a:off x="666900" y="4715125"/>
            <a:ext cx="53352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7" name="Google Shape;117;g3fb76798051_1_0: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6: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8: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8: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9: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9: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4: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3fb75dd8433_0_0:notes"/>
          <p:cNvSpPr txBox="1"/>
          <p:nvPr>
            <p:ph idx="1" type="body"/>
          </p:nvPr>
        </p:nvSpPr>
        <p:spPr>
          <a:xfrm>
            <a:off x="666750" y="4776788"/>
            <a:ext cx="5335500" cy="390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g3fb75dd8433_0_0:notes"/>
          <p:cNvSpPr/>
          <p:nvPr>
            <p:ph idx="2" type="sldImg"/>
          </p:nvPr>
        </p:nvSpPr>
        <p:spPr>
          <a:xfrm>
            <a:off x="357188" y="1241425"/>
            <a:ext cx="5954700" cy="3349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6: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3fb69988752_0_0:notes"/>
          <p:cNvSpPr txBox="1"/>
          <p:nvPr>
            <p:ph idx="1" type="body"/>
          </p:nvPr>
        </p:nvSpPr>
        <p:spPr>
          <a:xfrm>
            <a:off x="666900" y="4715125"/>
            <a:ext cx="53352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g3fb69988752_0_0: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7: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8: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8: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20: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0: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3: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3: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4: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3" name="Shape 13"/>
        <p:cNvGrpSpPr/>
        <p:nvPr/>
      </p:nvGrpSpPr>
      <p:grpSpPr>
        <a:xfrm>
          <a:off x="0" y="0"/>
          <a:ext cx="0" cy="0"/>
          <a:chOff x="0" y="0"/>
          <a:chExt cx="0" cy="0"/>
        </a:xfrm>
      </p:grpSpPr>
      <p:sp>
        <p:nvSpPr>
          <p:cNvPr id="14" name="Google Shape;14;p27"/>
          <p:cNvSpPr/>
          <p:nvPr/>
        </p:nvSpPr>
        <p:spPr>
          <a:xfrm>
            <a:off x="0" y="761999"/>
            <a:ext cx="9141619" cy="5334001"/>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7"/>
          <p:cNvSpPr/>
          <p:nvPr/>
        </p:nvSpPr>
        <p:spPr>
          <a:xfrm>
            <a:off x="9270263" y="761999"/>
            <a:ext cx="2925318" cy="5334001"/>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7"/>
          <p:cNvSpPr txBox="1"/>
          <p:nvPr>
            <p:ph type="ctrTitle"/>
          </p:nvPr>
        </p:nvSpPr>
        <p:spPr>
          <a:xfrm>
            <a:off x="1069848"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5900"/>
              <a:buFont typeface="Corbel"/>
              <a:buNone/>
              <a:defRPr sz="59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7"/>
          <p:cNvSpPr txBox="1"/>
          <p:nvPr>
            <p:ph idx="1" type="subTitle"/>
          </p:nvPr>
        </p:nvSpPr>
        <p:spPr>
          <a:xfrm>
            <a:off x="1100015" y="4670246"/>
            <a:ext cx="7315200" cy="9144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200"/>
              <a:buNone/>
              <a:defRPr sz="2200" cap="none">
                <a:solidFill>
                  <a:srgbClr val="D7F0F6"/>
                </a:solidFill>
              </a:defRPr>
            </a:lvl1pPr>
            <a:lvl2pPr lvl="1" algn="ctr">
              <a:lnSpc>
                <a:spcPct val="90000"/>
              </a:lnSpc>
              <a:spcBef>
                <a:spcPts val="250"/>
              </a:spcBef>
              <a:spcAft>
                <a:spcPts val="0"/>
              </a:spcAft>
              <a:buSzPts val="2200"/>
              <a:buNone/>
              <a:defRPr sz="2200"/>
            </a:lvl2pPr>
            <a:lvl3pPr lvl="2" algn="ctr">
              <a:lnSpc>
                <a:spcPct val="90000"/>
              </a:lnSpc>
              <a:spcBef>
                <a:spcPts val="250"/>
              </a:spcBef>
              <a:spcAft>
                <a:spcPts val="0"/>
              </a:spcAft>
              <a:buSzPts val="2200"/>
              <a:buNone/>
              <a:defRPr sz="22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p:txBody>
      </p:sp>
      <p:sp>
        <p:nvSpPr>
          <p:cNvPr id="18" name="Google Shape;18;p27"/>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7"/>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7"/>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2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8"/>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24" name="Google Shape;24;p28"/>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8"/>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8"/>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29"/>
          <p:cNvSpPr txBox="1"/>
          <p:nvPr>
            <p:ph type="title"/>
          </p:nvPr>
        </p:nvSpPr>
        <p:spPr>
          <a:xfrm>
            <a:off x="3867912"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95959"/>
              </a:buClr>
              <a:buSzPts val="5900"/>
              <a:buFont typeface="Corbel"/>
              <a:buNone/>
              <a:defRPr b="0" sz="5900">
                <a:solidFill>
                  <a:srgbClr val="595959"/>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29"/>
          <p:cNvSpPr txBox="1"/>
          <p:nvPr>
            <p:ph idx="1" type="body"/>
          </p:nvPr>
        </p:nvSpPr>
        <p:spPr>
          <a:xfrm>
            <a:off x="3886200" y="4672584"/>
            <a:ext cx="7315200" cy="9144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200"/>
              <a:buNone/>
              <a:defRPr sz="2200" cap="none">
                <a:solidFill>
                  <a:srgbClr val="595959"/>
                </a:solidFill>
              </a:defRPr>
            </a:lvl1pPr>
            <a:lvl2pPr indent="-228600" lvl="1" marL="914400" algn="l">
              <a:lnSpc>
                <a:spcPct val="90000"/>
              </a:lnSpc>
              <a:spcBef>
                <a:spcPts val="250"/>
              </a:spcBef>
              <a:spcAft>
                <a:spcPts val="0"/>
              </a:spcAft>
              <a:buSzPts val="1800"/>
              <a:buNone/>
              <a:defRPr sz="1800">
                <a:solidFill>
                  <a:srgbClr val="888888"/>
                </a:solidFill>
              </a:defRPr>
            </a:lvl2pPr>
            <a:lvl3pPr indent="-228600" lvl="2" marL="1371600" algn="l">
              <a:lnSpc>
                <a:spcPct val="90000"/>
              </a:lnSpc>
              <a:spcBef>
                <a:spcPts val="250"/>
              </a:spcBef>
              <a:spcAft>
                <a:spcPts val="0"/>
              </a:spcAft>
              <a:buSzPts val="1600"/>
              <a:buNone/>
              <a:defRPr sz="1600">
                <a:solidFill>
                  <a:srgbClr val="888888"/>
                </a:solidFill>
              </a:defRPr>
            </a:lvl3pPr>
            <a:lvl4pPr indent="-228600" lvl="3" marL="1828800" algn="l">
              <a:lnSpc>
                <a:spcPct val="90000"/>
              </a:lnSpc>
              <a:spcBef>
                <a:spcPts val="250"/>
              </a:spcBef>
              <a:spcAft>
                <a:spcPts val="0"/>
              </a:spcAft>
              <a:buSzPts val="1400"/>
              <a:buNone/>
              <a:defRPr sz="1400">
                <a:solidFill>
                  <a:srgbClr val="888888"/>
                </a:solidFill>
              </a:defRPr>
            </a:lvl4pPr>
            <a:lvl5pPr indent="-228600" lvl="4" marL="2286000" algn="l">
              <a:lnSpc>
                <a:spcPct val="90000"/>
              </a:lnSpc>
              <a:spcBef>
                <a:spcPts val="250"/>
              </a:spcBef>
              <a:spcAft>
                <a:spcPts val="0"/>
              </a:spcAft>
              <a:buSzPts val="1400"/>
              <a:buNone/>
              <a:defRPr sz="1400">
                <a:solidFill>
                  <a:srgbClr val="888888"/>
                </a:solidFill>
              </a:defRPr>
            </a:lvl5pPr>
            <a:lvl6pPr indent="-228600" lvl="5" marL="2743200" algn="l">
              <a:lnSpc>
                <a:spcPct val="90000"/>
              </a:lnSpc>
              <a:spcBef>
                <a:spcPts val="250"/>
              </a:spcBef>
              <a:spcAft>
                <a:spcPts val="0"/>
              </a:spcAft>
              <a:buSzPts val="1400"/>
              <a:buNone/>
              <a:defRPr sz="1400">
                <a:solidFill>
                  <a:srgbClr val="888888"/>
                </a:solidFill>
              </a:defRPr>
            </a:lvl6pPr>
            <a:lvl7pPr indent="-228600" lvl="6" marL="3200400" algn="l">
              <a:lnSpc>
                <a:spcPct val="90000"/>
              </a:lnSpc>
              <a:spcBef>
                <a:spcPts val="250"/>
              </a:spcBef>
              <a:spcAft>
                <a:spcPts val="0"/>
              </a:spcAft>
              <a:buSzPts val="1400"/>
              <a:buNone/>
              <a:defRPr sz="1400">
                <a:solidFill>
                  <a:srgbClr val="888888"/>
                </a:solidFill>
              </a:defRPr>
            </a:lvl7pPr>
            <a:lvl8pPr indent="-228600" lvl="7" marL="3657600" algn="l">
              <a:lnSpc>
                <a:spcPct val="90000"/>
              </a:lnSpc>
              <a:spcBef>
                <a:spcPts val="250"/>
              </a:spcBef>
              <a:spcAft>
                <a:spcPts val="0"/>
              </a:spcAft>
              <a:buSzPts val="1400"/>
              <a:buNone/>
              <a:defRPr sz="1400">
                <a:solidFill>
                  <a:srgbClr val="888888"/>
                </a:solidFill>
              </a:defRPr>
            </a:lvl8pPr>
            <a:lvl9pPr indent="-228600" lvl="8" marL="4114800" algn="l">
              <a:lnSpc>
                <a:spcPct val="90000"/>
              </a:lnSpc>
              <a:spcBef>
                <a:spcPts val="250"/>
              </a:spcBef>
              <a:spcAft>
                <a:spcPts val="250"/>
              </a:spcAft>
              <a:buSzPts val="1400"/>
              <a:buNone/>
              <a:defRPr sz="1400">
                <a:solidFill>
                  <a:srgbClr val="888888"/>
                </a:solidFill>
              </a:defRPr>
            </a:lvl9pPr>
          </a:lstStyle>
          <a:p/>
        </p:txBody>
      </p:sp>
      <p:sp>
        <p:nvSpPr>
          <p:cNvPr id="30" name="Google Shape;30;p29"/>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9"/>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9"/>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0"/>
          <p:cNvSpPr txBox="1"/>
          <p:nvPr>
            <p:ph idx="1" type="body"/>
          </p:nvPr>
        </p:nvSpPr>
        <p:spPr>
          <a:xfrm>
            <a:off x="3867912"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36" name="Google Shape;36;p30"/>
          <p:cNvSpPr txBox="1"/>
          <p:nvPr>
            <p:ph idx="2" type="body"/>
          </p:nvPr>
        </p:nvSpPr>
        <p:spPr>
          <a:xfrm>
            <a:off x="7818120"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37" name="Google Shape;37;p30"/>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0"/>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0"/>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1"/>
          <p:cNvSpPr txBox="1"/>
          <p:nvPr>
            <p:ph idx="1" type="body"/>
          </p:nvPr>
        </p:nvSpPr>
        <p:spPr>
          <a:xfrm>
            <a:off x="3867912" y="1023586"/>
            <a:ext cx="3474720" cy="80772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3" name="Google Shape;43;p31"/>
          <p:cNvSpPr txBox="1"/>
          <p:nvPr>
            <p:ph idx="2" type="body"/>
          </p:nvPr>
        </p:nvSpPr>
        <p:spPr>
          <a:xfrm>
            <a:off x="3867912"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4" name="Google Shape;44;p31"/>
          <p:cNvSpPr txBox="1"/>
          <p:nvPr>
            <p:ph idx="3" type="body"/>
          </p:nvPr>
        </p:nvSpPr>
        <p:spPr>
          <a:xfrm>
            <a:off x="7818463" y="1023586"/>
            <a:ext cx="3474720" cy="813171"/>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5" name="Google Shape;45;p31"/>
          <p:cNvSpPr txBox="1"/>
          <p:nvPr>
            <p:ph idx="4" type="body"/>
          </p:nvPr>
        </p:nvSpPr>
        <p:spPr>
          <a:xfrm>
            <a:off x="7818463"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6" name="Google Shape;46;p31"/>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1"/>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1"/>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2"/>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2"/>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2"/>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4" name="Shape 54"/>
        <p:cNvGrpSpPr/>
        <p:nvPr/>
      </p:nvGrpSpPr>
      <p:grpSpPr>
        <a:xfrm>
          <a:off x="0" y="0"/>
          <a:ext cx="0" cy="0"/>
          <a:chOff x="0" y="0"/>
          <a:chExt cx="0" cy="0"/>
        </a:xfrm>
      </p:grpSpPr>
      <p:sp>
        <p:nvSpPr>
          <p:cNvPr id="55" name="Google Shape;55;p33"/>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3"/>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3"/>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4"/>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4"/>
          <p:cNvSpPr txBox="1"/>
          <p:nvPr>
            <p:ph idx="1" type="body"/>
          </p:nvPr>
        </p:nvSpPr>
        <p:spPr>
          <a:xfrm>
            <a:off x="3867912" y="868680"/>
            <a:ext cx="731520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61" name="Google Shape;61;p34"/>
          <p:cNvSpPr txBox="1"/>
          <p:nvPr>
            <p:ph idx="2" type="body"/>
          </p:nvPr>
        </p:nvSpPr>
        <p:spPr>
          <a:xfrm>
            <a:off x="256032" y="3494176"/>
            <a:ext cx="2834640" cy="232199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2" name="Google Shape;62;p34"/>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4"/>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4"/>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5"/>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5"/>
          <p:cNvSpPr/>
          <p:nvPr>
            <p:ph idx="2" type="pic"/>
          </p:nvPr>
        </p:nvSpPr>
        <p:spPr>
          <a:xfrm>
            <a:off x="3570644" y="767419"/>
            <a:ext cx="8115230" cy="5330952"/>
          </a:xfrm>
          <a:prstGeom prst="rect">
            <a:avLst/>
          </a:prstGeom>
          <a:solidFill>
            <a:srgbClr val="BFBFBF"/>
          </a:solidFill>
          <a:ln>
            <a:noFill/>
          </a:ln>
        </p:spPr>
      </p:sp>
      <p:sp>
        <p:nvSpPr>
          <p:cNvPr id="68" name="Google Shape;68;p35"/>
          <p:cNvSpPr txBox="1"/>
          <p:nvPr>
            <p:ph idx="1" type="body"/>
          </p:nvPr>
        </p:nvSpPr>
        <p:spPr>
          <a:xfrm>
            <a:off x="256032" y="3493008"/>
            <a:ext cx="2834640" cy="232257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9" name="Google Shape;69;p35"/>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5"/>
          <p:cNvSpPr txBox="1"/>
          <p:nvPr>
            <p:ph idx="11" type="ftr"/>
          </p:nvPr>
        </p:nvSpPr>
        <p:spPr>
          <a:xfrm>
            <a:off x="3499101"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5"/>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6"/>
          <p:cNvSpPr txBox="1"/>
          <p:nvPr>
            <p:ph idx="1" type="body"/>
          </p:nvPr>
        </p:nvSpPr>
        <p:spPr>
          <a:xfrm rot="5400000">
            <a:off x="4966548" y="-233172"/>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75" name="Google Shape;75;p36"/>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6"/>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6"/>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7"/>
          <p:cNvSpPr txBox="1"/>
          <p:nvPr>
            <p:ph type="title"/>
          </p:nvPr>
        </p:nvSpPr>
        <p:spPr>
          <a:xfrm rot="5400000">
            <a:off x="-685800" y="2057400"/>
            <a:ext cx="4953000" cy="28194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7"/>
          <p:cNvSpPr txBox="1"/>
          <p:nvPr>
            <p:ph idx="1" type="body"/>
          </p:nvPr>
        </p:nvSpPr>
        <p:spPr>
          <a:xfrm rot="5400000">
            <a:off x="4965192" y="-228600"/>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81" name="Google Shape;81;p37"/>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7"/>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7"/>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6"/>
          <p:cNvSpPr/>
          <p:nvPr/>
        </p:nvSpPr>
        <p:spPr>
          <a:xfrm>
            <a:off x="1" y="758952"/>
            <a:ext cx="3443590" cy="533095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2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FFFFFF"/>
              </a:buClr>
              <a:buSzPts val="3600"/>
              <a:buFont typeface="Corbel"/>
              <a:buNone/>
              <a:defRPr b="0" i="0" sz="3600" u="none" cap="none" strike="noStrike">
                <a:solidFill>
                  <a:srgbClr val="FFFFFF"/>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26"/>
          <p:cNvSpPr/>
          <p:nvPr/>
        </p:nvSpPr>
        <p:spPr>
          <a:xfrm>
            <a:off x="11815864" y="758952"/>
            <a:ext cx="384048" cy="5330952"/>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 name="Google Shape;9;p26"/>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55600" lvl="0" marL="457200" marR="0" rtl="0" algn="l">
              <a:lnSpc>
                <a:spcPct val="90000"/>
              </a:lnSpc>
              <a:spcBef>
                <a:spcPts val="1200"/>
              </a:spcBef>
              <a:spcAft>
                <a:spcPts val="0"/>
              </a:spcAft>
              <a:buClr>
                <a:schemeClr val="accent1"/>
              </a:buClr>
              <a:buSzPts val="2000"/>
              <a:buFont typeface="Noto Sans Symbols"/>
              <a:buChar char="●"/>
              <a:defRPr b="0" i="0" sz="2000" u="none" cap="none" strike="noStrike">
                <a:solidFill>
                  <a:srgbClr val="595959"/>
                </a:solidFill>
                <a:latin typeface="Corbel"/>
                <a:ea typeface="Corbel"/>
                <a:cs typeface="Corbel"/>
                <a:sym typeface="Corbel"/>
              </a:defRPr>
            </a:lvl1pPr>
            <a:lvl2pPr indent="-342900" lvl="1" marL="914400" marR="0" rtl="0" algn="l">
              <a:lnSpc>
                <a:spcPct val="90000"/>
              </a:lnSpc>
              <a:spcBef>
                <a:spcPts val="250"/>
              </a:spcBef>
              <a:spcAft>
                <a:spcPts val="0"/>
              </a:spcAft>
              <a:buClr>
                <a:schemeClr val="accent1"/>
              </a:buClr>
              <a:buSzPts val="1800"/>
              <a:buFont typeface="Noto Sans Symbols"/>
              <a:buChar char="●"/>
              <a:defRPr b="0" i="0" sz="1800" u="none" cap="none" strike="noStrike">
                <a:solidFill>
                  <a:srgbClr val="595959"/>
                </a:solidFill>
                <a:latin typeface="Corbel"/>
                <a:ea typeface="Corbel"/>
                <a:cs typeface="Corbel"/>
                <a:sym typeface="Corbel"/>
              </a:defRPr>
            </a:lvl2pPr>
            <a:lvl3pPr indent="-330200" lvl="2" marL="1371600" marR="0" rtl="0" algn="l">
              <a:lnSpc>
                <a:spcPct val="90000"/>
              </a:lnSpc>
              <a:spcBef>
                <a:spcPts val="250"/>
              </a:spcBef>
              <a:spcAft>
                <a:spcPts val="0"/>
              </a:spcAft>
              <a:buClr>
                <a:schemeClr val="accent1"/>
              </a:buClr>
              <a:buSzPts val="1600"/>
              <a:buFont typeface="Noto Sans Symbols"/>
              <a:buChar char="●"/>
              <a:defRPr b="0" i="0" sz="1600" u="none" cap="none" strike="noStrike">
                <a:solidFill>
                  <a:srgbClr val="595959"/>
                </a:solidFill>
                <a:latin typeface="Corbel"/>
                <a:ea typeface="Corbel"/>
                <a:cs typeface="Corbel"/>
                <a:sym typeface="Corbel"/>
              </a:defRPr>
            </a:lvl3pPr>
            <a:lvl4pPr indent="-317500" lvl="3" marL="18288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4pPr>
            <a:lvl5pPr indent="-317500" lvl="4" marL="22860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5pPr>
            <a:lvl6pPr indent="-317500" lvl="5" marL="27432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6pPr>
            <a:lvl7pPr indent="-317500" lvl="6" marL="32004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7pPr>
            <a:lvl8pPr indent="-317500" lvl="7" marL="36576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8pPr>
            <a:lvl9pPr indent="-317500" lvl="8" marL="4114800" marR="0" rtl="0" algn="l">
              <a:lnSpc>
                <a:spcPct val="90000"/>
              </a:lnSpc>
              <a:spcBef>
                <a:spcPts val="250"/>
              </a:spcBef>
              <a:spcAft>
                <a:spcPts val="25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9pPr>
          </a:lstStyle>
          <a:p/>
        </p:txBody>
      </p:sp>
      <p:sp>
        <p:nvSpPr>
          <p:cNvPr id="10" name="Google Shape;10;p26"/>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1" name="Google Shape;11;p26"/>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2" name="Google Shape;12;p26"/>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1200" u="none" cap="none" strike="noStrike">
                <a:solidFill>
                  <a:schemeClr val="accent1"/>
                </a:solidFill>
                <a:latin typeface="Corbel"/>
                <a:ea typeface="Corbel"/>
                <a:cs typeface="Corbel"/>
                <a:sym typeface="Corbel"/>
              </a:defRPr>
            </a:lvl1pPr>
            <a:lvl2pPr indent="0" lvl="1" marL="0" marR="0" rtl="0" algn="r">
              <a:spcBef>
                <a:spcPts val="0"/>
              </a:spcBef>
              <a:buNone/>
              <a:defRPr b="1" i="0" sz="1200" u="none" cap="none" strike="noStrike">
                <a:solidFill>
                  <a:schemeClr val="accent1"/>
                </a:solidFill>
                <a:latin typeface="Corbel"/>
                <a:ea typeface="Corbel"/>
                <a:cs typeface="Corbel"/>
                <a:sym typeface="Corbel"/>
              </a:defRPr>
            </a:lvl2pPr>
            <a:lvl3pPr indent="0" lvl="2" marL="0" marR="0" rtl="0" algn="r">
              <a:spcBef>
                <a:spcPts val="0"/>
              </a:spcBef>
              <a:buNone/>
              <a:defRPr b="1" i="0" sz="1200" u="none" cap="none" strike="noStrike">
                <a:solidFill>
                  <a:schemeClr val="accent1"/>
                </a:solidFill>
                <a:latin typeface="Corbel"/>
                <a:ea typeface="Corbel"/>
                <a:cs typeface="Corbel"/>
                <a:sym typeface="Corbel"/>
              </a:defRPr>
            </a:lvl3pPr>
            <a:lvl4pPr indent="0" lvl="3" marL="0" marR="0" rtl="0" algn="r">
              <a:spcBef>
                <a:spcPts val="0"/>
              </a:spcBef>
              <a:buNone/>
              <a:defRPr b="1" i="0" sz="1200" u="none" cap="none" strike="noStrike">
                <a:solidFill>
                  <a:schemeClr val="accent1"/>
                </a:solidFill>
                <a:latin typeface="Corbel"/>
                <a:ea typeface="Corbel"/>
                <a:cs typeface="Corbel"/>
                <a:sym typeface="Corbel"/>
              </a:defRPr>
            </a:lvl4pPr>
            <a:lvl5pPr indent="0" lvl="4" marL="0" marR="0" rtl="0" algn="r">
              <a:spcBef>
                <a:spcPts val="0"/>
              </a:spcBef>
              <a:buNone/>
              <a:defRPr b="1" i="0" sz="1200" u="none" cap="none" strike="noStrike">
                <a:solidFill>
                  <a:schemeClr val="accent1"/>
                </a:solidFill>
                <a:latin typeface="Corbel"/>
                <a:ea typeface="Corbel"/>
                <a:cs typeface="Corbel"/>
                <a:sym typeface="Corbel"/>
              </a:defRPr>
            </a:lvl5pPr>
            <a:lvl6pPr indent="0" lvl="5" marL="0" marR="0" rtl="0" algn="r">
              <a:spcBef>
                <a:spcPts val="0"/>
              </a:spcBef>
              <a:buNone/>
              <a:defRPr b="1" i="0" sz="1200" u="none" cap="none" strike="noStrike">
                <a:solidFill>
                  <a:schemeClr val="accent1"/>
                </a:solidFill>
                <a:latin typeface="Corbel"/>
                <a:ea typeface="Corbel"/>
                <a:cs typeface="Corbel"/>
                <a:sym typeface="Corbel"/>
              </a:defRPr>
            </a:lvl6pPr>
            <a:lvl7pPr indent="0" lvl="6" marL="0" marR="0" rtl="0" algn="r">
              <a:spcBef>
                <a:spcPts val="0"/>
              </a:spcBef>
              <a:buNone/>
              <a:defRPr b="1" i="0" sz="1200" u="none" cap="none" strike="noStrike">
                <a:solidFill>
                  <a:schemeClr val="accent1"/>
                </a:solidFill>
                <a:latin typeface="Corbel"/>
                <a:ea typeface="Corbel"/>
                <a:cs typeface="Corbel"/>
                <a:sym typeface="Corbel"/>
              </a:defRPr>
            </a:lvl7pPr>
            <a:lvl8pPr indent="0" lvl="7" marL="0" marR="0" rtl="0" algn="r">
              <a:spcBef>
                <a:spcPts val="0"/>
              </a:spcBef>
              <a:buNone/>
              <a:defRPr b="1" i="0" sz="1200" u="none" cap="none" strike="noStrike">
                <a:solidFill>
                  <a:schemeClr val="accent1"/>
                </a:solidFill>
                <a:latin typeface="Corbel"/>
                <a:ea typeface="Corbel"/>
                <a:cs typeface="Corbel"/>
                <a:sym typeface="Corbel"/>
              </a:defRPr>
            </a:lvl8pPr>
            <a:lvl9pPr indent="0" lvl="8" marL="0" marR="0" rtl="0" algn="r">
              <a:spcBef>
                <a:spcPts val="0"/>
              </a:spcBef>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5.gif"/><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8.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12.png"/><Relationship Id="rId8"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png"/><Relationship Id="rId4" Type="http://schemas.openxmlformats.org/officeDocument/2006/relationships/image" Target="../media/image4.png"/><Relationship Id="rId5"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gov.uk"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1069848" y="1298448"/>
            <a:ext cx="7315200" cy="325526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5900"/>
              <a:buFont typeface="Corbel"/>
              <a:buNone/>
            </a:pPr>
            <a:r>
              <a:rPr lang="en-GB"/>
              <a:t>Year  4 Information Evening</a:t>
            </a:r>
            <a:endParaRPr/>
          </a:p>
        </p:txBody>
      </p:sp>
      <p:sp>
        <p:nvSpPr>
          <p:cNvPr id="89" name="Google Shape;89;p1"/>
          <p:cNvSpPr txBox="1"/>
          <p:nvPr>
            <p:ph idx="1" type="subTitle"/>
          </p:nvPr>
        </p:nvSpPr>
        <p:spPr>
          <a:xfrm>
            <a:off x="1100015" y="4670246"/>
            <a:ext cx="7315200" cy="9144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4000"/>
              <a:buNone/>
            </a:pPr>
            <a:r>
              <a:rPr b="1" lang="en-GB" sz="4000"/>
              <a:t>September 2026</a:t>
            </a:r>
            <a:endParaRPr/>
          </a:p>
        </p:txBody>
      </p:sp>
      <p:pic>
        <p:nvPicPr>
          <p:cNvPr id="90" name="Google Shape;90;p1"/>
          <p:cNvPicPr preferRelativeResize="0"/>
          <p:nvPr/>
        </p:nvPicPr>
        <p:blipFill rotWithShape="1">
          <a:blip r:embed="rId3">
            <a:alphaModFix/>
          </a:blip>
          <a:srcRect b="70797" l="0" r="84052" t="7220"/>
          <a:stretch/>
        </p:blipFill>
        <p:spPr>
          <a:xfrm>
            <a:off x="9412015" y="882869"/>
            <a:ext cx="2601310" cy="2689194"/>
          </a:xfrm>
          <a:prstGeom prst="rect">
            <a:avLst/>
          </a:prstGeom>
          <a:noFill/>
          <a:ln>
            <a:noFill/>
          </a:ln>
        </p:spPr>
      </p:pic>
      <p:sp>
        <p:nvSpPr>
          <p:cNvPr id="91" name="Google Shape;91;p1"/>
          <p:cNvSpPr txBox="1"/>
          <p:nvPr/>
        </p:nvSpPr>
        <p:spPr>
          <a:xfrm>
            <a:off x="9412015" y="3815255"/>
            <a:ext cx="2601310"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2800" u="none" cap="none" strike="noStrike">
                <a:solidFill>
                  <a:schemeClr val="dk1"/>
                </a:solidFill>
                <a:latin typeface="Corbel"/>
                <a:ea typeface="Corbel"/>
                <a:cs typeface="Corbel"/>
                <a:sym typeface="Corbel"/>
              </a:rPr>
              <a:t>Learning Together in God’s Love</a:t>
            </a:r>
            <a:endParaRPr/>
          </a:p>
        </p:txBody>
      </p:sp>
      <p:pic>
        <p:nvPicPr>
          <p:cNvPr id="92" name="Google Shape;92;p1"/>
          <p:cNvPicPr preferRelativeResize="0"/>
          <p:nvPr/>
        </p:nvPicPr>
        <p:blipFill rotWithShape="1">
          <a:blip r:embed="rId4">
            <a:alphaModFix/>
          </a:blip>
          <a:srcRect b="0" l="0" r="0" t="0"/>
          <a:stretch/>
        </p:blipFill>
        <p:spPr>
          <a:xfrm>
            <a:off x="6893859" y="3904424"/>
            <a:ext cx="2223246" cy="2180409"/>
          </a:xfrm>
          <a:prstGeom prst="rect">
            <a:avLst/>
          </a:prstGeom>
          <a:noFill/>
          <a:ln>
            <a:noFill/>
          </a:ln>
        </p:spPr>
      </p:pic>
      <p:sp>
        <p:nvSpPr>
          <p:cNvPr id="93" name="Google Shape;93;p1"/>
          <p:cNvSpPr txBox="1"/>
          <p:nvPr/>
        </p:nvSpPr>
        <p:spPr>
          <a:xfrm>
            <a:off x="6947647" y="2981094"/>
            <a:ext cx="211567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1800" u="none" cap="none" strike="noStrike">
                <a:solidFill>
                  <a:schemeClr val="dk1"/>
                </a:solidFill>
                <a:latin typeface="Corbel"/>
                <a:ea typeface="Corbel"/>
                <a:cs typeface="Corbel"/>
                <a:sym typeface="Corbel"/>
              </a:rPr>
              <a:t>Scan the QR code </a:t>
            </a:r>
            <a:endParaRPr/>
          </a:p>
          <a:p>
            <a:pPr indent="0" lvl="0" marL="0" marR="0" rtl="0" algn="ctr">
              <a:spcBef>
                <a:spcPts val="0"/>
              </a:spcBef>
              <a:spcAft>
                <a:spcPts val="0"/>
              </a:spcAft>
              <a:buNone/>
            </a:pPr>
            <a:r>
              <a:rPr b="0" i="0" lang="en-GB" sz="1800" u="none" cap="none" strike="noStrike">
                <a:solidFill>
                  <a:schemeClr val="dk1"/>
                </a:solidFill>
                <a:latin typeface="Corbel"/>
                <a:ea typeface="Corbel"/>
                <a:cs typeface="Corbel"/>
                <a:sym typeface="Corbel"/>
              </a:rPr>
              <a:t>for St Agatha’s Instagram:</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Welcome to Year 4</a:t>
            </a:r>
            <a:endParaRPr/>
          </a:p>
        </p:txBody>
      </p:sp>
      <p:sp>
        <p:nvSpPr>
          <p:cNvPr id="99" name="Google Shape;99;p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b="1" lang="en-GB" sz="3600" u="sng"/>
              <a:t>Kestrels Class</a:t>
            </a:r>
            <a:r>
              <a:rPr b="1" lang="en-GB" sz="3600"/>
              <a:t>	      		        </a:t>
            </a:r>
            <a:endParaRPr sz="3600"/>
          </a:p>
          <a:p>
            <a:pPr indent="0" lvl="0" marL="0" rtl="0" algn="l">
              <a:lnSpc>
                <a:spcPct val="90000"/>
              </a:lnSpc>
              <a:spcBef>
                <a:spcPts val="1200"/>
              </a:spcBef>
              <a:spcAft>
                <a:spcPts val="0"/>
              </a:spcAft>
              <a:buSzPts val="2000"/>
              <a:buNone/>
            </a:pPr>
            <a:r>
              <a:rPr lang="en-GB" sz="3600"/>
              <a:t>Miss Underwood </a:t>
            </a:r>
            <a:endParaRPr sz="3600"/>
          </a:p>
          <a:p>
            <a:pPr indent="0" lvl="0" marL="0" rtl="0" algn="l">
              <a:lnSpc>
                <a:spcPct val="90000"/>
              </a:lnSpc>
              <a:spcBef>
                <a:spcPts val="1200"/>
              </a:spcBef>
              <a:spcAft>
                <a:spcPts val="0"/>
              </a:spcAft>
              <a:buSzPts val="2000"/>
              <a:buNone/>
            </a:pPr>
            <a:r>
              <a:t/>
            </a:r>
            <a:endParaRPr sz="3600"/>
          </a:p>
          <a:p>
            <a:pPr indent="0" lvl="0" marL="0" rtl="0" algn="l">
              <a:lnSpc>
                <a:spcPct val="90000"/>
              </a:lnSpc>
              <a:spcBef>
                <a:spcPts val="1200"/>
              </a:spcBef>
              <a:spcAft>
                <a:spcPts val="0"/>
              </a:spcAft>
              <a:buSzPts val="2000"/>
              <a:buNone/>
            </a:pPr>
            <a:r>
              <a:rPr b="1" lang="en-GB" sz="3600" u="sng"/>
              <a:t>Eagles Class</a:t>
            </a:r>
            <a:endParaRPr sz="3600"/>
          </a:p>
          <a:p>
            <a:pPr indent="0" lvl="0" marL="0" rtl="0" algn="l">
              <a:lnSpc>
                <a:spcPct val="90000"/>
              </a:lnSpc>
              <a:spcBef>
                <a:spcPts val="1200"/>
              </a:spcBef>
              <a:spcAft>
                <a:spcPts val="0"/>
              </a:spcAft>
              <a:buSzPts val="2000"/>
              <a:buNone/>
            </a:pPr>
            <a:r>
              <a:rPr lang="en-GB" sz="3600"/>
              <a:t>Mrs Dickenson</a:t>
            </a:r>
            <a:endParaRPr sz="3600"/>
          </a:p>
          <a:p>
            <a:pPr indent="0" lvl="0" marL="0" rtl="0" algn="l">
              <a:lnSpc>
                <a:spcPct val="90000"/>
              </a:lnSpc>
              <a:spcBef>
                <a:spcPts val="1200"/>
              </a:spcBef>
              <a:spcAft>
                <a:spcPts val="0"/>
              </a:spcAft>
              <a:buSzPts val="2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400"/>
              <a:buFont typeface="Corbel"/>
              <a:buNone/>
            </a:pPr>
            <a:r>
              <a:rPr lang="en-GB" sz="4400"/>
              <a:t>Class Saints </a:t>
            </a:r>
            <a:endParaRPr/>
          </a:p>
        </p:txBody>
      </p:sp>
      <p:pic>
        <p:nvPicPr>
          <p:cNvPr descr="Philip Neri - Wikipedia" id="105" name="Google Shape;105;p5"/>
          <p:cNvPicPr preferRelativeResize="0"/>
          <p:nvPr>
            <p:ph idx="1" type="body"/>
          </p:nvPr>
        </p:nvPicPr>
        <p:blipFill rotWithShape="1">
          <a:blip r:embed="rId3">
            <a:alphaModFix/>
          </a:blip>
          <a:srcRect b="0" l="0" r="0" t="0"/>
          <a:stretch/>
        </p:blipFill>
        <p:spPr>
          <a:xfrm>
            <a:off x="3934164" y="727480"/>
            <a:ext cx="2448557" cy="3267075"/>
          </a:xfrm>
          <a:prstGeom prst="rect">
            <a:avLst/>
          </a:prstGeom>
          <a:noFill/>
          <a:ln>
            <a:noFill/>
          </a:ln>
        </p:spPr>
      </p:pic>
      <p:pic>
        <p:nvPicPr>
          <p:cNvPr descr="St. Catherine of Bologna : March 9 | saints-feast-family" id="106" name="Google Shape;106;p5"/>
          <p:cNvPicPr preferRelativeResize="0"/>
          <p:nvPr/>
        </p:nvPicPr>
        <p:blipFill rotWithShape="1">
          <a:blip r:embed="rId4">
            <a:alphaModFix/>
          </a:blip>
          <a:srcRect b="0" l="0" r="0" t="0"/>
          <a:stretch/>
        </p:blipFill>
        <p:spPr>
          <a:xfrm>
            <a:off x="7746971" y="768089"/>
            <a:ext cx="3246321" cy="3226466"/>
          </a:xfrm>
          <a:prstGeom prst="rect">
            <a:avLst/>
          </a:prstGeom>
          <a:noFill/>
          <a:ln>
            <a:noFill/>
          </a:ln>
        </p:spPr>
      </p:pic>
      <p:sp>
        <p:nvSpPr>
          <p:cNvPr id="107" name="Google Shape;107;p5"/>
          <p:cNvSpPr txBox="1"/>
          <p:nvPr/>
        </p:nvSpPr>
        <p:spPr>
          <a:xfrm>
            <a:off x="3494880" y="3658998"/>
            <a:ext cx="3518328" cy="2251647"/>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accent1"/>
              </a:buClr>
              <a:buSzPts val="2800"/>
              <a:buFont typeface="Noto Sans Symbols"/>
              <a:buNone/>
            </a:pPr>
            <a:r>
              <a:rPr b="0" i="0" lang="en-GB" sz="2800" u="sng" cap="none" strike="noStrike">
                <a:solidFill>
                  <a:srgbClr val="595959"/>
                </a:solidFill>
                <a:latin typeface="Corbel"/>
                <a:ea typeface="Corbel"/>
                <a:cs typeface="Corbel"/>
                <a:sym typeface="Corbel"/>
              </a:rPr>
              <a:t>Eagles</a:t>
            </a:r>
            <a:endParaRPr/>
          </a:p>
          <a:p>
            <a:pPr indent="0" lvl="0" marL="0" marR="0" rtl="0" algn="ctr">
              <a:lnSpc>
                <a:spcPct val="90000"/>
              </a:lnSpc>
              <a:spcBef>
                <a:spcPts val="1200"/>
              </a:spcBef>
              <a:spcAft>
                <a:spcPts val="0"/>
              </a:spcAft>
              <a:buClr>
                <a:schemeClr val="accent1"/>
              </a:buClr>
              <a:buSzPts val="2800"/>
              <a:buFont typeface="Noto Sans Symbols"/>
              <a:buNone/>
            </a:pPr>
            <a:r>
              <a:rPr b="0" i="0" lang="en-GB" sz="2800" u="none" cap="none" strike="noStrike">
                <a:solidFill>
                  <a:srgbClr val="595959"/>
                </a:solidFill>
                <a:latin typeface="Corbel"/>
                <a:ea typeface="Corbel"/>
                <a:cs typeface="Corbel"/>
                <a:sym typeface="Corbel"/>
              </a:rPr>
              <a:t>St Philip Neri  </a:t>
            </a:r>
            <a:endParaRPr/>
          </a:p>
        </p:txBody>
      </p:sp>
      <p:sp>
        <p:nvSpPr>
          <p:cNvPr id="108" name="Google Shape;108;p5"/>
          <p:cNvSpPr txBox="1"/>
          <p:nvPr/>
        </p:nvSpPr>
        <p:spPr>
          <a:xfrm>
            <a:off x="7610967" y="3838264"/>
            <a:ext cx="3518328" cy="2251647"/>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accent1"/>
              </a:buClr>
              <a:buSzPts val="2800"/>
              <a:buFont typeface="Noto Sans Symbols"/>
              <a:buNone/>
            </a:pPr>
            <a:r>
              <a:rPr b="0" i="0" lang="en-GB" sz="2800" u="sng" cap="none" strike="noStrike">
                <a:solidFill>
                  <a:srgbClr val="595959"/>
                </a:solidFill>
                <a:latin typeface="Corbel"/>
                <a:ea typeface="Corbel"/>
                <a:cs typeface="Corbel"/>
                <a:sym typeface="Corbel"/>
              </a:rPr>
              <a:t>Kestrels</a:t>
            </a:r>
            <a:r>
              <a:rPr b="0" i="0" lang="en-GB" sz="2800" u="none" cap="none" strike="noStrike">
                <a:solidFill>
                  <a:srgbClr val="595959"/>
                </a:solidFill>
                <a:latin typeface="Corbel"/>
                <a:ea typeface="Corbel"/>
                <a:cs typeface="Corbel"/>
                <a:sym typeface="Corbel"/>
              </a:rPr>
              <a:t> </a:t>
            </a:r>
            <a:endParaRPr/>
          </a:p>
          <a:p>
            <a:pPr indent="0" lvl="0" marL="0" marR="0" rtl="0" algn="ctr">
              <a:lnSpc>
                <a:spcPct val="90000"/>
              </a:lnSpc>
              <a:spcBef>
                <a:spcPts val="1200"/>
              </a:spcBef>
              <a:spcAft>
                <a:spcPts val="0"/>
              </a:spcAft>
              <a:buClr>
                <a:schemeClr val="accent1"/>
              </a:buClr>
              <a:buSzPts val="2800"/>
              <a:buFont typeface="Noto Sans Symbols"/>
              <a:buNone/>
            </a:pPr>
            <a:r>
              <a:rPr b="0" i="0" lang="en-GB" sz="2800" u="none" cap="none" strike="noStrike">
                <a:solidFill>
                  <a:srgbClr val="595959"/>
                </a:solidFill>
                <a:latin typeface="Corbel"/>
                <a:ea typeface="Corbel"/>
                <a:cs typeface="Corbel"/>
                <a:sym typeface="Corbel"/>
              </a:rPr>
              <a:t>St Catherine of Bologna</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Corbel"/>
              <a:buNone/>
            </a:pPr>
            <a:r>
              <a:rPr lang="en-GB"/>
              <a:t>Year 4 Multiplication Check</a:t>
            </a:r>
            <a:endParaRPr/>
          </a:p>
        </p:txBody>
      </p:sp>
      <p:sp>
        <p:nvSpPr>
          <p:cNvPr id="114" name="Google Shape;114;p4"/>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000"/>
              <a:buChar char="●"/>
            </a:pPr>
            <a:r>
              <a:rPr lang="en-GB"/>
              <a:t>Multiplication Tables Check (MTC) is statutory for all Year 4 pupils. </a:t>
            </a:r>
            <a:endParaRPr/>
          </a:p>
          <a:p>
            <a:pPr indent="-55880" lvl="0" marL="182880" rtl="0" algn="l">
              <a:lnSpc>
                <a:spcPct val="90000"/>
              </a:lnSpc>
              <a:spcBef>
                <a:spcPts val="1200"/>
              </a:spcBef>
              <a:spcAft>
                <a:spcPts val="0"/>
              </a:spcAft>
              <a:buSzPts val="2000"/>
              <a:buNone/>
            </a:pPr>
            <a:r>
              <a:t/>
            </a:r>
            <a:endParaRPr/>
          </a:p>
          <a:p>
            <a:pPr indent="-182880" lvl="0" marL="182880" rtl="0" algn="l">
              <a:lnSpc>
                <a:spcPct val="90000"/>
              </a:lnSpc>
              <a:spcBef>
                <a:spcPts val="1200"/>
              </a:spcBef>
              <a:spcAft>
                <a:spcPts val="0"/>
              </a:spcAft>
              <a:buSzPts val="2000"/>
              <a:buChar char="●"/>
            </a:pPr>
            <a:r>
              <a:rPr lang="en-GB"/>
              <a:t>The purpose is to determine whether pupils can recall their times tables fluently which is essential for future success in mathematics. </a:t>
            </a:r>
            <a:endParaRPr/>
          </a:p>
          <a:p>
            <a:pPr indent="-55880" lvl="0" marL="182880" rtl="0" algn="l">
              <a:lnSpc>
                <a:spcPct val="90000"/>
              </a:lnSpc>
              <a:spcBef>
                <a:spcPts val="1200"/>
              </a:spcBef>
              <a:spcAft>
                <a:spcPts val="0"/>
              </a:spcAft>
              <a:buSzPts val="2000"/>
              <a:buNone/>
            </a:pPr>
            <a:r>
              <a:t/>
            </a:r>
            <a:endParaRPr/>
          </a:p>
          <a:p>
            <a:pPr indent="-182880" lvl="0" marL="182880" rtl="0" algn="l">
              <a:lnSpc>
                <a:spcPct val="90000"/>
              </a:lnSpc>
              <a:spcBef>
                <a:spcPts val="1200"/>
              </a:spcBef>
              <a:spcAft>
                <a:spcPts val="0"/>
              </a:spcAft>
              <a:buSzPts val="2000"/>
              <a:buChar char="●"/>
            </a:pPr>
            <a:r>
              <a:rPr lang="en-GB"/>
              <a:t>This check will take place in the first two weeks of June. </a:t>
            </a:r>
            <a:endParaRPr/>
          </a:p>
          <a:p>
            <a:pPr indent="-55880" lvl="0" marL="182880" rtl="0" algn="l">
              <a:lnSpc>
                <a:spcPct val="90000"/>
              </a:lnSpc>
              <a:spcBef>
                <a:spcPts val="1200"/>
              </a:spcBef>
              <a:spcAft>
                <a:spcPts val="0"/>
              </a:spcAft>
              <a:buSzPts val="2000"/>
              <a:buNone/>
            </a:pPr>
            <a:r>
              <a:t/>
            </a:r>
            <a:endParaRPr/>
          </a:p>
          <a:p>
            <a:pPr indent="-182880" lvl="0" marL="182880" rtl="0" algn="l">
              <a:lnSpc>
                <a:spcPct val="90000"/>
              </a:lnSpc>
              <a:spcBef>
                <a:spcPts val="1200"/>
              </a:spcBef>
              <a:spcAft>
                <a:spcPts val="0"/>
              </a:spcAft>
              <a:buSzPts val="2000"/>
              <a:buChar char="●"/>
            </a:pPr>
            <a:r>
              <a:rPr lang="en-GB"/>
              <a:t>Please practise your times tables everyday at home!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g3fb76798051_1_0"/>
          <p:cNvSpPr txBox="1"/>
          <p:nvPr>
            <p:ph type="title"/>
          </p:nvPr>
        </p:nvSpPr>
        <p:spPr>
          <a:xfrm>
            <a:off x="62144" y="1123837"/>
            <a:ext cx="33825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Curriculum Topics</a:t>
            </a:r>
            <a:endParaRPr sz="3200"/>
          </a:p>
        </p:txBody>
      </p:sp>
      <p:sp>
        <p:nvSpPr>
          <p:cNvPr id="120" name="Google Shape;120;g3fb76798051_1_0"/>
          <p:cNvSpPr txBox="1"/>
          <p:nvPr>
            <p:ph idx="1" type="body"/>
          </p:nvPr>
        </p:nvSpPr>
        <p:spPr>
          <a:xfrm>
            <a:off x="3869268" y="268357"/>
            <a:ext cx="7315200" cy="6231900"/>
          </a:xfrm>
          <a:prstGeom prst="rect">
            <a:avLst/>
          </a:prstGeom>
          <a:noFill/>
          <a:ln>
            <a:noFill/>
          </a:ln>
        </p:spPr>
        <p:txBody>
          <a:bodyPr anchorCtr="0" anchor="ctr" bIns="45700" lIns="91425" spcFirstLastPara="1" rIns="91425" wrap="square" tIns="45700">
            <a:normAutofit fontScale="62500" lnSpcReduction="20000"/>
          </a:bodyPr>
          <a:lstStyle/>
          <a:p>
            <a:pPr indent="0" lvl="0" marL="0" rtl="0" algn="l">
              <a:lnSpc>
                <a:spcPct val="90000"/>
              </a:lnSpc>
              <a:spcBef>
                <a:spcPts val="0"/>
              </a:spcBef>
              <a:spcAft>
                <a:spcPts val="0"/>
              </a:spcAft>
              <a:buSzPct val="100000"/>
              <a:buNone/>
            </a:pPr>
            <a:r>
              <a:t/>
            </a:r>
            <a:endParaRPr b="1"/>
          </a:p>
          <a:p>
            <a:pPr indent="0" lvl="0" marL="0" rtl="0" algn="l">
              <a:lnSpc>
                <a:spcPct val="90000"/>
              </a:lnSpc>
              <a:spcBef>
                <a:spcPts val="1200"/>
              </a:spcBef>
              <a:spcAft>
                <a:spcPts val="0"/>
              </a:spcAft>
              <a:buSzPct val="100000"/>
              <a:buNone/>
            </a:pPr>
            <a:r>
              <a:t/>
            </a:r>
            <a:endParaRPr b="1"/>
          </a:p>
          <a:p>
            <a:pPr indent="0" lvl="0" marL="0" rtl="0" algn="l">
              <a:lnSpc>
                <a:spcPct val="90000"/>
              </a:lnSpc>
              <a:spcBef>
                <a:spcPts val="1200"/>
              </a:spcBef>
              <a:spcAft>
                <a:spcPts val="0"/>
              </a:spcAft>
              <a:buSzPct val="100000"/>
              <a:buNone/>
            </a:pPr>
            <a:r>
              <a:rPr b="1" lang="en-GB" sz="4400"/>
              <a:t>Autumn Term</a:t>
            </a:r>
            <a:endParaRPr/>
          </a:p>
          <a:p>
            <a:pPr indent="-182880" lvl="0" marL="182880" rtl="0" algn="l">
              <a:lnSpc>
                <a:spcPct val="90000"/>
              </a:lnSpc>
              <a:spcBef>
                <a:spcPts val="1200"/>
              </a:spcBef>
              <a:spcAft>
                <a:spcPts val="0"/>
              </a:spcAft>
              <a:buSzPct val="100000"/>
              <a:buFont typeface="Arial"/>
              <a:buChar char="•"/>
            </a:pPr>
            <a:r>
              <a:rPr lang="en-GB" sz="4400"/>
              <a:t>     Rainforest </a:t>
            </a:r>
            <a:endParaRPr sz="4400"/>
          </a:p>
          <a:p>
            <a:pPr indent="-182880" lvl="0" marL="182880" rtl="0" algn="l">
              <a:lnSpc>
                <a:spcPct val="90000"/>
              </a:lnSpc>
              <a:spcBef>
                <a:spcPts val="1200"/>
              </a:spcBef>
              <a:spcAft>
                <a:spcPts val="0"/>
              </a:spcAft>
              <a:buSzPct val="100000"/>
              <a:buChar char="•"/>
            </a:pPr>
            <a:r>
              <a:rPr lang="en-GB" sz="4400"/>
              <a:t> How have children’s lives changed? </a:t>
            </a:r>
            <a:endParaRPr sz="4400"/>
          </a:p>
          <a:p>
            <a:pPr indent="-8255" lvl="0" marL="182880" rtl="0" algn="l">
              <a:lnSpc>
                <a:spcPct val="90000"/>
              </a:lnSpc>
              <a:spcBef>
                <a:spcPts val="1200"/>
              </a:spcBef>
              <a:spcAft>
                <a:spcPts val="0"/>
              </a:spcAft>
              <a:buSzPct val="100000"/>
              <a:buFont typeface="Arial"/>
              <a:buNone/>
            </a:pPr>
            <a:r>
              <a:t/>
            </a:r>
            <a:endParaRPr sz="4400"/>
          </a:p>
          <a:p>
            <a:pPr indent="0" lvl="0" marL="0" rtl="0" algn="l">
              <a:lnSpc>
                <a:spcPct val="90000"/>
              </a:lnSpc>
              <a:spcBef>
                <a:spcPts val="1200"/>
              </a:spcBef>
              <a:spcAft>
                <a:spcPts val="0"/>
              </a:spcAft>
              <a:buSzPct val="100000"/>
              <a:buNone/>
            </a:pPr>
            <a:r>
              <a:rPr b="1" lang="en-GB" sz="4400"/>
              <a:t>Spring Term</a:t>
            </a:r>
            <a:endParaRPr/>
          </a:p>
          <a:p>
            <a:pPr indent="-182880" lvl="0" marL="182880" rtl="0" algn="l">
              <a:lnSpc>
                <a:spcPct val="90000"/>
              </a:lnSpc>
              <a:spcBef>
                <a:spcPts val="1200"/>
              </a:spcBef>
              <a:spcAft>
                <a:spcPts val="0"/>
              </a:spcAft>
              <a:buSzPct val="220000"/>
              <a:buChar char="●"/>
            </a:pPr>
            <a:r>
              <a:rPr lang="en-GB"/>
              <a:t>    </a:t>
            </a:r>
            <a:r>
              <a:rPr lang="en-GB" sz="4400"/>
              <a:t>Anglo - Saxons</a:t>
            </a:r>
            <a:endParaRPr/>
          </a:p>
          <a:p>
            <a:pPr indent="-182880" lvl="0" marL="182880" rtl="0" algn="l">
              <a:lnSpc>
                <a:spcPct val="90000"/>
              </a:lnSpc>
              <a:spcBef>
                <a:spcPts val="1200"/>
              </a:spcBef>
              <a:spcAft>
                <a:spcPts val="0"/>
              </a:spcAft>
              <a:buSzPct val="100000"/>
              <a:buChar char="●"/>
            </a:pPr>
            <a:r>
              <a:rPr lang="en-GB" sz="4400"/>
              <a:t>  Where does our food come from? </a:t>
            </a:r>
            <a:endParaRPr/>
          </a:p>
          <a:p>
            <a:pPr indent="-8255" lvl="0" marL="182880" rtl="0" algn="l">
              <a:lnSpc>
                <a:spcPct val="90000"/>
              </a:lnSpc>
              <a:spcBef>
                <a:spcPts val="1200"/>
              </a:spcBef>
              <a:spcAft>
                <a:spcPts val="0"/>
              </a:spcAft>
              <a:buSzPct val="100000"/>
              <a:buNone/>
            </a:pPr>
            <a:r>
              <a:t/>
            </a:r>
            <a:endParaRPr sz="4400"/>
          </a:p>
          <a:p>
            <a:pPr indent="0" lvl="0" marL="0" rtl="0" algn="l">
              <a:lnSpc>
                <a:spcPct val="90000"/>
              </a:lnSpc>
              <a:spcBef>
                <a:spcPts val="1200"/>
              </a:spcBef>
              <a:spcAft>
                <a:spcPts val="0"/>
              </a:spcAft>
              <a:buSzPct val="100000"/>
              <a:buNone/>
            </a:pPr>
            <a:r>
              <a:rPr b="1" lang="en-GB" sz="4400"/>
              <a:t>Summer Term</a:t>
            </a:r>
            <a:endParaRPr/>
          </a:p>
          <a:p>
            <a:pPr indent="-182880" lvl="0" marL="182880" rtl="0" algn="l">
              <a:lnSpc>
                <a:spcPct val="90000"/>
              </a:lnSpc>
              <a:spcBef>
                <a:spcPts val="1200"/>
              </a:spcBef>
              <a:spcAft>
                <a:spcPts val="0"/>
              </a:spcAft>
              <a:buSzPct val="100000"/>
              <a:buChar char="●"/>
            </a:pPr>
            <a:r>
              <a:rPr lang="en-GB" sz="4400"/>
              <a:t>Ancient Maya</a:t>
            </a:r>
            <a:endParaRPr/>
          </a:p>
          <a:p>
            <a:pPr indent="-182880" lvl="0" marL="182880" rtl="0" algn="l">
              <a:lnSpc>
                <a:spcPct val="90000"/>
              </a:lnSpc>
              <a:spcBef>
                <a:spcPts val="1200"/>
              </a:spcBef>
              <a:spcAft>
                <a:spcPts val="0"/>
              </a:spcAft>
              <a:buSzPct val="100000"/>
              <a:buChar char="●"/>
            </a:pPr>
            <a:r>
              <a:rPr lang="en-GB" sz="4400"/>
              <a:t>What are rivers and how are they used? </a:t>
            </a:r>
            <a:endParaRPr/>
          </a:p>
          <a:p>
            <a:pPr indent="-103505" lvl="0" marL="182880" rtl="0" algn="l">
              <a:lnSpc>
                <a:spcPct val="90000"/>
              </a:lnSpc>
              <a:spcBef>
                <a:spcPts val="1200"/>
              </a:spcBef>
              <a:spcAft>
                <a:spcPts val="0"/>
              </a:spcAft>
              <a:buSzPct val="100000"/>
              <a:buNone/>
            </a:pPr>
            <a:r>
              <a:t/>
            </a:r>
            <a:endParaRPr/>
          </a:p>
          <a:p>
            <a:pPr indent="-103505" lvl="0" marL="182880" rtl="0" algn="l">
              <a:lnSpc>
                <a:spcPct val="90000"/>
              </a:lnSpc>
              <a:spcBef>
                <a:spcPts val="1200"/>
              </a:spcBef>
              <a:spcAft>
                <a:spcPts val="0"/>
              </a:spcAft>
              <a:buSzPct val="100000"/>
              <a:buFont typeface="Arial"/>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sp>
        <p:nvSpPr>
          <p:cNvPr id="126" name="Google Shape;126;p6"/>
          <p:cNvSpPr txBox="1"/>
          <p:nvPr/>
        </p:nvSpPr>
        <p:spPr>
          <a:xfrm>
            <a:off x="3685525" y="1123825"/>
            <a:ext cx="8210700" cy="4679400"/>
          </a:xfrm>
          <a:prstGeom prst="rect">
            <a:avLst/>
          </a:prstGeom>
          <a:noFill/>
          <a:ln>
            <a:noFill/>
          </a:ln>
        </p:spPr>
        <p:txBody>
          <a:bodyPr anchorCtr="0" anchor="t" bIns="91425" lIns="91425" spcFirstLastPara="1" rIns="91425" wrap="square" tIns="91425">
            <a:spAutoFit/>
          </a:bodyPr>
          <a:lstStyle/>
          <a:p>
            <a:pPr indent="0" lvl="0" marL="0" rtl="0" algn="l">
              <a:lnSpc>
                <a:spcPct val="90000"/>
              </a:lnSpc>
              <a:spcBef>
                <a:spcPts val="0"/>
              </a:spcBef>
              <a:spcAft>
                <a:spcPts val="0"/>
              </a:spcAft>
              <a:buNone/>
            </a:pPr>
            <a:r>
              <a:rPr lang="en-GB" sz="2000">
                <a:solidFill>
                  <a:schemeClr val="dk1"/>
                </a:solidFill>
                <a:latin typeface="Corbel"/>
                <a:ea typeface="Corbel"/>
                <a:cs typeface="Corbel"/>
                <a:sym typeface="Corbel"/>
              </a:rPr>
              <a:t>‘DO YOUR BEST, LOOK YOUR BEST and ACT YOUR BEST’</a:t>
            </a:r>
            <a:endParaRPr sz="2000">
              <a:solidFill>
                <a:schemeClr val="dk1"/>
              </a:solidFill>
              <a:latin typeface="Corbel"/>
              <a:ea typeface="Corbel"/>
              <a:cs typeface="Corbel"/>
              <a:sym typeface="Corbel"/>
            </a:endParaRPr>
          </a:p>
          <a:p>
            <a:pPr indent="0" lvl="0" marL="0" rtl="0" algn="l">
              <a:lnSpc>
                <a:spcPct val="90000"/>
              </a:lnSpc>
              <a:spcBef>
                <a:spcPts val="0"/>
              </a:spcBef>
              <a:spcAft>
                <a:spcPts val="0"/>
              </a:spcAft>
              <a:buNone/>
            </a:pPr>
            <a:r>
              <a:rPr lang="en-GB" sz="2000">
                <a:solidFill>
                  <a:schemeClr val="dk1"/>
                </a:solidFill>
                <a:latin typeface="Corbel"/>
                <a:ea typeface="Corbel"/>
                <a:cs typeface="Corbel"/>
                <a:sym typeface="Corbel"/>
              </a:rPr>
              <a:t>We support children in helping them to understand that all actions/choices have consequences, both positive and negative.  We encourage children to consider their choices and take responsibility for the consequences of these choices. We support children to reflect on the impact of unexpected behaviours on their own and others’ wellbeing. </a:t>
            </a:r>
            <a:endParaRPr sz="2000">
              <a:solidFill>
                <a:schemeClr val="dk1"/>
              </a:solidFill>
              <a:latin typeface="Corbel"/>
              <a:ea typeface="Corbel"/>
              <a:cs typeface="Corbel"/>
              <a:sym typeface="Corbel"/>
            </a:endParaRPr>
          </a:p>
          <a:p>
            <a:pPr indent="-55880" lvl="0" marL="182880" rtl="0" algn="l">
              <a:lnSpc>
                <a:spcPct val="90000"/>
              </a:lnSpc>
              <a:spcBef>
                <a:spcPts val="1200"/>
              </a:spcBef>
              <a:spcAft>
                <a:spcPts val="0"/>
              </a:spcAft>
              <a:buNone/>
            </a:pPr>
            <a:r>
              <a:t/>
            </a:r>
            <a:endParaRPr sz="2000">
              <a:solidFill>
                <a:schemeClr val="dk1"/>
              </a:solidFill>
              <a:latin typeface="Corbel"/>
              <a:ea typeface="Corbel"/>
              <a:cs typeface="Corbel"/>
              <a:sym typeface="Corbel"/>
            </a:endParaRPr>
          </a:p>
          <a:p>
            <a:pPr indent="0" lvl="0" marL="0" rtl="0" algn="l">
              <a:lnSpc>
                <a:spcPct val="90000"/>
              </a:lnSpc>
              <a:spcBef>
                <a:spcPts val="1200"/>
              </a:spcBef>
              <a:spcAft>
                <a:spcPts val="0"/>
              </a:spcAft>
              <a:buNone/>
            </a:pPr>
            <a:r>
              <a:rPr lang="en-GB" sz="2000">
                <a:solidFill>
                  <a:schemeClr val="dk1"/>
                </a:solidFill>
                <a:latin typeface="Corbel"/>
                <a:ea typeface="Corbel"/>
                <a:cs typeface="Corbel"/>
                <a:sym typeface="Corbel"/>
              </a:rPr>
              <a:t>We encourage children to focus their attention, to be ‘active listeners’ and to develop the capacity to make ‘good choices’ through noticing and praising positive behaviours.</a:t>
            </a:r>
            <a:endParaRPr sz="20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t/>
            </a:r>
            <a:endParaRPr sz="2000">
              <a:solidFill>
                <a:schemeClr val="dk1"/>
              </a:solidFill>
              <a:latin typeface="Corbel"/>
              <a:ea typeface="Corbel"/>
              <a:cs typeface="Corbel"/>
              <a:sym typeface="Corbel"/>
            </a:endParaRPr>
          </a:p>
          <a:p>
            <a:pPr indent="0" lvl="0" marL="0" rtl="0" algn="l">
              <a:lnSpc>
                <a:spcPct val="90000"/>
              </a:lnSpc>
              <a:spcBef>
                <a:spcPts val="1200"/>
              </a:spcBef>
              <a:spcAft>
                <a:spcPts val="0"/>
              </a:spcAft>
              <a:buNone/>
            </a:pPr>
            <a:r>
              <a:rPr lang="en-GB" sz="2000">
                <a:solidFill>
                  <a:schemeClr val="dk1"/>
                </a:solidFill>
                <a:latin typeface="Corbel"/>
                <a:ea typeface="Corbel"/>
                <a:cs typeface="Corbel"/>
                <a:sym typeface="Corbel"/>
              </a:rPr>
              <a:t>In order to be able to challenge themselves and carry out tasks independently, children must be able to regulate their behaviour in the classroom.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pic>
        <p:nvPicPr>
          <p:cNvPr id="132" name="Google Shape;132;p7"/>
          <p:cNvPicPr preferRelativeResize="0"/>
          <p:nvPr>
            <p:ph idx="1" type="body"/>
          </p:nvPr>
        </p:nvPicPr>
        <p:blipFill rotWithShape="1">
          <a:blip r:embed="rId3">
            <a:alphaModFix/>
          </a:blip>
          <a:srcRect b="0" l="0" r="0" t="0"/>
          <a:stretch/>
        </p:blipFill>
        <p:spPr>
          <a:xfrm>
            <a:off x="3533707" y="531180"/>
            <a:ext cx="8204405" cy="5795639"/>
          </a:xfrm>
          <a:prstGeom prst="rect">
            <a:avLst/>
          </a:prstGeom>
          <a:noFill/>
          <a:ln>
            <a:noFill/>
          </a:ln>
        </p:spPr>
      </p:pic>
      <p:sp>
        <p:nvSpPr>
          <p:cNvPr id="133" name="Google Shape;133;p7"/>
          <p:cNvSpPr/>
          <p:nvPr/>
        </p:nvSpPr>
        <p:spPr>
          <a:xfrm>
            <a:off x="252919" y="243365"/>
            <a:ext cx="1185294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800" u="none" cap="none" strike="noStrike">
                <a:solidFill>
                  <a:schemeClr val="dk1"/>
                </a:solidFill>
                <a:latin typeface="Corbel"/>
                <a:ea typeface="Corbel"/>
                <a:cs typeface="Corbel"/>
                <a:sym typeface="Corbel"/>
              </a:rPr>
              <a:t>We prioritise the explicit teaching of expected and unexpected behaviours and relate this back to our RESPECT code.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orbel"/>
              <a:buNone/>
            </a:pPr>
            <a:r>
              <a:rPr lang="en-GB" sz="4400"/>
              <a:t>Learning to Learn…</a:t>
            </a:r>
            <a:endParaRPr/>
          </a:p>
        </p:txBody>
      </p:sp>
      <p:pic>
        <p:nvPicPr>
          <p:cNvPr id="139" name="Google Shape;139;p8"/>
          <p:cNvPicPr preferRelativeResize="0"/>
          <p:nvPr>
            <p:ph idx="1" type="body"/>
          </p:nvPr>
        </p:nvPicPr>
        <p:blipFill rotWithShape="1">
          <a:blip r:embed="rId3">
            <a:alphaModFix/>
          </a:blip>
          <a:srcRect b="0" l="0" r="0" t="0"/>
          <a:stretch/>
        </p:blipFill>
        <p:spPr>
          <a:xfrm>
            <a:off x="3773423" y="425029"/>
            <a:ext cx="2367950" cy="2971366"/>
          </a:xfrm>
          <a:prstGeom prst="rect">
            <a:avLst/>
          </a:prstGeom>
          <a:noFill/>
          <a:ln>
            <a:noFill/>
          </a:ln>
        </p:spPr>
      </p:pic>
      <p:pic>
        <p:nvPicPr>
          <p:cNvPr id="140" name="Google Shape;140;p8"/>
          <p:cNvPicPr preferRelativeResize="0"/>
          <p:nvPr/>
        </p:nvPicPr>
        <p:blipFill rotWithShape="1">
          <a:blip r:embed="rId4">
            <a:alphaModFix/>
          </a:blip>
          <a:srcRect b="0" l="0" r="0" t="0"/>
          <a:stretch/>
        </p:blipFill>
        <p:spPr>
          <a:xfrm>
            <a:off x="6426996" y="455917"/>
            <a:ext cx="2377092" cy="2971365"/>
          </a:xfrm>
          <a:prstGeom prst="rect">
            <a:avLst/>
          </a:prstGeom>
          <a:noFill/>
          <a:ln>
            <a:noFill/>
          </a:ln>
        </p:spPr>
      </p:pic>
      <p:pic>
        <p:nvPicPr>
          <p:cNvPr id="141" name="Google Shape;141;p8"/>
          <p:cNvPicPr preferRelativeResize="0"/>
          <p:nvPr/>
        </p:nvPicPr>
        <p:blipFill rotWithShape="1">
          <a:blip r:embed="rId5">
            <a:alphaModFix/>
          </a:blip>
          <a:srcRect b="0" l="0" r="0" t="0"/>
          <a:stretch/>
        </p:blipFill>
        <p:spPr>
          <a:xfrm>
            <a:off x="9062155" y="451154"/>
            <a:ext cx="2358807" cy="2980508"/>
          </a:xfrm>
          <a:prstGeom prst="rect">
            <a:avLst/>
          </a:prstGeom>
          <a:noFill/>
          <a:ln>
            <a:noFill/>
          </a:ln>
        </p:spPr>
      </p:pic>
      <p:pic>
        <p:nvPicPr>
          <p:cNvPr id="142" name="Google Shape;142;p8"/>
          <p:cNvPicPr preferRelativeResize="0"/>
          <p:nvPr/>
        </p:nvPicPr>
        <p:blipFill rotWithShape="1">
          <a:blip r:embed="rId6">
            <a:alphaModFix/>
          </a:blip>
          <a:srcRect b="0" l="0" r="0" t="0"/>
          <a:stretch/>
        </p:blipFill>
        <p:spPr>
          <a:xfrm>
            <a:off x="3740674" y="3577803"/>
            <a:ext cx="2468519" cy="3071935"/>
          </a:xfrm>
          <a:prstGeom prst="rect">
            <a:avLst/>
          </a:prstGeom>
          <a:noFill/>
          <a:ln>
            <a:noFill/>
          </a:ln>
        </p:spPr>
      </p:pic>
      <p:pic>
        <p:nvPicPr>
          <p:cNvPr id="143" name="Google Shape;143;p8"/>
          <p:cNvPicPr preferRelativeResize="0"/>
          <p:nvPr/>
        </p:nvPicPr>
        <p:blipFill rotWithShape="1">
          <a:blip r:embed="rId7">
            <a:alphaModFix/>
          </a:blip>
          <a:srcRect b="0" l="0" r="0" t="0"/>
          <a:stretch/>
        </p:blipFill>
        <p:spPr>
          <a:xfrm>
            <a:off x="6393660" y="3577804"/>
            <a:ext cx="2441091" cy="3055871"/>
          </a:xfrm>
          <a:prstGeom prst="rect">
            <a:avLst/>
          </a:prstGeom>
          <a:noFill/>
          <a:ln>
            <a:noFill/>
          </a:ln>
        </p:spPr>
      </p:pic>
      <p:pic>
        <p:nvPicPr>
          <p:cNvPr id="144" name="Google Shape;144;p8"/>
          <p:cNvPicPr preferRelativeResize="0"/>
          <p:nvPr/>
        </p:nvPicPr>
        <p:blipFill rotWithShape="1">
          <a:blip r:embed="rId8">
            <a:alphaModFix/>
          </a:blip>
          <a:srcRect b="0" l="0" r="0" t="0"/>
          <a:stretch/>
        </p:blipFill>
        <p:spPr>
          <a:xfrm>
            <a:off x="9058482" y="3609916"/>
            <a:ext cx="2441091" cy="3035364"/>
          </a:xfrm>
          <a:prstGeom prst="rect">
            <a:avLst/>
          </a:prstGeom>
          <a:noFill/>
          <a:ln>
            <a:noFill/>
          </a:ln>
        </p:spPr>
      </p:pic>
      <p:sp>
        <p:nvSpPr>
          <p:cNvPr id="145" name="Google Shape;145;p8"/>
          <p:cNvSpPr/>
          <p:nvPr/>
        </p:nvSpPr>
        <p:spPr>
          <a:xfrm>
            <a:off x="-152400" y="125766"/>
            <a:ext cx="1234440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orbel"/>
                <a:ea typeface="Corbel"/>
                <a:cs typeface="Corbel"/>
                <a:sym typeface="Corbel"/>
              </a:rPr>
              <a:t>Each half term, we focus on one of our Learning to Learn characters and Head Teacher certificates are awarded.</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9"/>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Catholic Social Teaching </a:t>
            </a:r>
            <a:endParaRPr/>
          </a:p>
        </p:txBody>
      </p:sp>
      <p:sp>
        <p:nvSpPr>
          <p:cNvPr id="151" name="Google Shape;151;p9"/>
          <p:cNvSpPr txBox="1"/>
          <p:nvPr>
            <p:ph idx="1" type="body"/>
          </p:nvPr>
        </p:nvSpPr>
        <p:spPr>
          <a:xfrm>
            <a:off x="3568148" y="376518"/>
            <a:ext cx="8140148" cy="560823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Your child will learn how they can apply the Catholic Social Teaching Principles in their learning and across school life.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52" name="Google Shape;152;p9"/>
          <p:cNvPicPr preferRelativeResize="0"/>
          <p:nvPr/>
        </p:nvPicPr>
        <p:blipFill rotWithShape="1">
          <a:blip r:embed="rId3">
            <a:alphaModFix/>
          </a:blip>
          <a:srcRect b="0" l="0" r="0" t="0"/>
          <a:stretch/>
        </p:blipFill>
        <p:spPr>
          <a:xfrm>
            <a:off x="4523314" y="1536792"/>
            <a:ext cx="1226926" cy="4770533"/>
          </a:xfrm>
          <a:prstGeom prst="rect">
            <a:avLst/>
          </a:prstGeom>
          <a:noFill/>
          <a:ln>
            <a:noFill/>
          </a:ln>
        </p:spPr>
      </p:pic>
      <p:pic>
        <p:nvPicPr>
          <p:cNvPr id="153" name="Google Shape;153;p9"/>
          <p:cNvPicPr preferRelativeResize="0"/>
          <p:nvPr/>
        </p:nvPicPr>
        <p:blipFill rotWithShape="1">
          <a:blip r:embed="rId4">
            <a:alphaModFix/>
          </a:blip>
          <a:srcRect b="0" l="0" r="0" t="0"/>
          <a:stretch/>
        </p:blipFill>
        <p:spPr>
          <a:xfrm>
            <a:off x="6353235" y="1536792"/>
            <a:ext cx="1188823" cy="4808637"/>
          </a:xfrm>
          <a:prstGeom prst="rect">
            <a:avLst/>
          </a:prstGeom>
          <a:noFill/>
          <a:ln>
            <a:noFill/>
          </a:ln>
        </p:spPr>
      </p:pic>
      <p:pic>
        <p:nvPicPr>
          <p:cNvPr id="154" name="Google Shape;154;p9"/>
          <p:cNvPicPr preferRelativeResize="0"/>
          <p:nvPr/>
        </p:nvPicPr>
        <p:blipFill rotWithShape="1">
          <a:blip r:embed="rId5">
            <a:alphaModFix/>
          </a:blip>
          <a:srcRect b="0" l="0" r="0" t="0"/>
          <a:stretch/>
        </p:blipFill>
        <p:spPr>
          <a:xfrm>
            <a:off x="8267872" y="1529171"/>
            <a:ext cx="1196444" cy="482387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Oracy </a:t>
            </a:r>
            <a:endParaRPr/>
          </a:p>
        </p:txBody>
      </p:sp>
      <p:sp>
        <p:nvSpPr>
          <p:cNvPr id="160" name="Google Shape;160;p12"/>
          <p:cNvSpPr txBox="1"/>
          <p:nvPr>
            <p:ph idx="1" type="body"/>
          </p:nvPr>
        </p:nvSpPr>
        <p:spPr>
          <a:xfrm>
            <a:off x="3568148" y="864108"/>
            <a:ext cx="8140148"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DfE: ‘The value of talk to children’s mastery of language is as important for writing as it is for reading. Pupils should be taught how to engage in dialogue that enhances learning. </a:t>
            </a:r>
            <a:endParaRPr/>
          </a:p>
          <a:p>
            <a:pPr indent="0" lvl="0" marL="0" rtl="0" algn="l">
              <a:lnSpc>
                <a:spcPct val="90000"/>
              </a:lnSpc>
              <a:spcBef>
                <a:spcPts val="1200"/>
              </a:spcBef>
              <a:spcAft>
                <a:spcPts val="0"/>
              </a:spcAft>
              <a:buSzPts val="2000"/>
              <a:buNone/>
            </a:pPr>
            <a:r>
              <a:rPr lang="en-GB">
                <a:solidFill>
                  <a:schemeClr val="dk1"/>
                </a:solidFill>
              </a:rPr>
              <a:t>Oracy is the ability to articulate ideas, develop understanding and engage with others through spoken language. </a:t>
            </a:r>
            <a:endParaRPr/>
          </a:p>
          <a:p>
            <a:pPr indent="0" lvl="0" marL="0" rtl="0" algn="l">
              <a:lnSpc>
                <a:spcPct val="90000"/>
              </a:lnSpc>
              <a:spcBef>
                <a:spcPts val="1200"/>
              </a:spcBef>
              <a:spcAft>
                <a:spcPts val="0"/>
              </a:spcAft>
              <a:buSzPts val="2000"/>
              <a:buNone/>
            </a:pPr>
            <a:r>
              <a:rPr lang="en-GB">
                <a:solidFill>
                  <a:schemeClr val="dk1"/>
                </a:solidFill>
              </a:rPr>
              <a:t>As we build a culture of oracy across the school, listen out for these specific terms from St Agatha’s Oracy Framework: physical; linguistic; cognitive; and social and emotional. </a:t>
            </a:r>
            <a:endParaRPr/>
          </a:p>
          <a:p>
            <a:pPr indent="0" lvl="0" marL="0" rtl="0" algn="l">
              <a:lnSpc>
                <a:spcPct val="90000"/>
              </a:lnSpc>
              <a:spcBef>
                <a:spcPts val="1200"/>
              </a:spcBef>
              <a:spcAft>
                <a:spcPts val="0"/>
              </a:spcAft>
              <a:buSzPts val="2000"/>
              <a:buNone/>
            </a:pPr>
            <a:r>
              <a:rPr lang="en-GB">
                <a:solidFill>
                  <a:schemeClr val="dk1"/>
                </a:solidFill>
              </a:rPr>
              <a:t>Oracy is learning to talk and learning through talk. This is a school priority for this academic year to improve both spoken and written language.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61" name="Google Shape;161;p12"/>
          <p:cNvPicPr preferRelativeResize="0"/>
          <p:nvPr/>
        </p:nvPicPr>
        <p:blipFill rotWithShape="1">
          <a:blip r:embed="rId3">
            <a:alphaModFix/>
          </a:blip>
          <a:srcRect b="0" l="0" r="0" t="0"/>
          <a:stretch/>
        </p:blipFill>
        <p:spPr>
          <a:xfrm>
            <a:off x="4985335" y="4139462"/>
            <a:ext cx="5006774" cy="249957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5900"/>
              <a:t>Routines</a:t>
            </a:r>
            <a:endParaRPr sz="3500"/>
          </a:p>
        </p:txBody>
      </p:sp>
      <p:sp>
        <p:nvSpPr>
          <p:cNvPr id="167" name="Google Shape;167;p14"/>
          <p:cNvSpPr txBox="1"/>
          <p:nvPr>
            <p:ph idx="1" type="body"/>
          </p:nvPr>
        </p:nvSpPr>
        <p:spPr>
          <a:xfrm>
            <a:off x="3869267" y="1043609"/>
            <a:ext cx="8193424" cy="5575852"/>
          </a:xfrm>
          <a:prstGeom prst="rect">
            <a:avLst/>
          </a:prstGeom>
          <a:noFill/>
          <a:ln>
            <a:noFill/>
          </a:ln>
        </p:spPr>
        <p:txBody>
          <a:bodyPr anchorCtr="0" anchor="ctr" bIns="45700" lIns="91425" spcFirstLastPara="1" rIns="91425" wrap="square" tIns="45700">
            <a:normAutofit fontScale="92500" lnSpcReduction="20000"/>
          </a:bodyPr>
          <a:lstStyle/>
          <a:p>
            <a:pPr indent="-169545" lvl="0" marL="182880" rtl="0" algn="l">
              <a:lnSpc>
                <a:spcPct val="90000"/>
              </a:lnSpc>
              <a:spcBef>
                <a:spcPts val="0"/>
              </a:spcBef>
              <a:spcAft>
                <a:spcPts val="0"/>
              </a:spcAft>
              <a:buSzPct val="100000"/>
              <a:buChar char="●"/>
            </a:pPr>
            <a:r>
              <a:rPr lang="en-GB" sz="2800">
                <a:latin typeface="Calibri"/>
                <a:ea typeface="Calibri"/>
                <a:cs typeface="Calibri"/>
                <a:sym typeface="Calibri"/>
              </a:rPr>
              <a:t>Appropriate clothing for the weather – warm coats, rain coats, jumpers are essential as windows and doors will be opened for ventilation and children will be going outside in all weathers. </a:t>
            </a:r>
            <a:endParaRPr/>
          </a:p>
          <a:p>
            <a:pPr indent="0" lvl="0" marL="0" rtl="0" algn="l">
              <a:lnSpc>
                <a:spcPct val="90000"/>
              </a:lnSpc>
              <a:spcBef>
                <a:spcPts val="1200"/>
              </a:spcBef>
              <a:spcAft>
                <a:spcPts val="0"/>
              </a:spcAft>
              <a:buSzPct val="100000"/>
              <a:buNone/>
            </a:pPr>
            <a:r>
              <a:t/>
            </a:r>
            <a:endParaRPr sz="2800">
              <a:latin typeface="Calibri"/>
              <a:ea typeface="Calibri"/>
              <a:cs typeface="Calibri"/>
              <a:sym typeface="Calibri"/>
            </a:endParaRPr>
          </a:p>
          <a:p>
            <a:pPr indent="-169545" lvl="0" marL="182880" rtl="0" algn="l">
              <a:lnSpc>
                <a:spcPct val="90000"/>
              </a:lnSpc>
              <a:spcBef>
                <a:spcPts val="1200"/>
              </a:spcBef>
              <a:spcAft>
                <a:spcPts val="0"/>
              </a:spcAft>
              <a:buSzPct val="100000"/>
              <a:buChar char="●"/>
            </a:pPr>
            <a:r>
              <a:rPr lang="en-GB" sz="2800">
                <a:latin typeface="Calibri"/>
                <a:ea typeface="Calibri"/>
                <a:cs typeface="Calibri"/>
                <a:sym typeface="Calibri"/>
              </a:rPr>
              <a:t>Water bottle (children can refill in classroom)</a:t>
            </a:r>
            <a:endParaRPr sz="2800">
              <a:latin typeface="Calibri"/>
              <a:ea typeface="Calibri"/>
              <a:cs typeface="Calibri"/>
              <a:sym typeface="Calibri"/>
            </a:endParaRPr>
          </a:p>
          <a:p>
            <a:pPr indent="-169545" lvl="0" marL="182880" rtl="0" algn="l">
              <a:lnSpc>
                <a:spcPct val="90000"/>
              </a:lnSpc>
              <a:spcBef>
                <a:spcPts val="1200"/>
              </a:spcBef>
              <a:spcAft>
                <a:spcPts val="0"/>
              </a:spcAft>
              <a:buSzPct val="100000"/>
              <a:buFont typeface="Calibri"/>
              <a:buChar char="●"/>
            </a:pPr>
            <a:r>
              <a:rPr lang="en-GB" sz="2800">
                <a:latin typeface="Calibri"/>
                <a:ea typeface="Calibri"/>
                <a:cs typeface="Calibri"/>
                <a:sym typeface="Calibri"/>
              </a:rPr>
              <a:t>Bring a piece of fruit for fruit time. </a:t>
            </a:r>
            <a:endParaRPr sz="2800">
              <a:latin typeface="Calibri"/>
              <a:ea typeface="Calibri"/>
              <a:cs typeface="Calibri"/>
              <a:sym typeface="Calibri"/>
            </a:endParaRPr>
          </a:p>
          <a:p>
            <a:pPr indent="0" lvl="0" marL="0" rtl="0" algn="l">
              <a:lnSpc>
                <a:spcPct val="90000"/>
              </a:lnSpc>
              <a:spcBef>
                <a:spcPts val="1200"/>
              </a:spcBef>
              <a:spcAft>
                <a:spcPts val="0"/>
              </a:spcAft>
              <a:buSzPct val="100000"/>
              <a:buNone/>
            </a:pPr>
            <a:r>
              <a:t/>
            </a:r>
            <a:endParaRPr sz="2800">
              <a:latin typeface="Calibri"/>
              <a:ea typeface="Calibri"/>
              <a:cs typeface="Calibri"/>
              <a:sym typeface="Calibri"/>
            </a:endParaRPr>
          </a:p>
          <a:p>
            <a:pPr indent="-169545" lvl="0" marL="182880" rtl="0" algn="l">
              <a:lnSpc>
                <a:spcPct val="90000"/>
              </a:lnSpc>
              <a:spcBef>
                <a:spcPts val="1200"/>
              </a:spcBef>
              <a:spcAft>
                <a:spcPts val="0"/>
              </a:spcAft>
              <a:buSzPct val="100000"/>
              <a:buChar char="●"/>
            </a:pPr>
            <a:r>
              <a:rPr lang="en-GB" sz="2800">
                <a:latin typeface="Calibri"/>
                <a:ea typeface="Calibri"/>
                <a:cs typeface="Calibri"/>
                <a:sym typeface="Calibri"/>
              </a:rPr>
              <a:t>Backpack (not too large)</a:t>
            </a:r>
            <a:endParaRPr/>
          </a:p>
          <a:p>
            <a:pPr indent="0" lvl="0" marL="0" rtl="0" algn="l">
              <a:lnSpc>
                <a:spcPct val="90000"/>
              </a:lnSpc>
              <a:spcBef>
                <a:spcPts val="1200"/>
              </a:spcBef>
              <a:spcAft>
                <a:spcPts val="0"/>
              </a:spcAft>
              <a:buSzPct val="100000"/>
              <a:buNone/>
            </a:pPr>
            <a:r>
              <a:t/>
            </a:r>
            <a:endParaRPr sz="2800">
              <a:latin typeface="Calibri"/>
              <a:ea typeface="Calibri"/>
              <a:cs typeface="Calibri"/>
              <a:sym typeface="Calibri"/>
            </a:endParaRPr>
          </a:p>
          <a:p>
            <a:pPr indent="-169545" lvl="0" marL="182880" rtl="0" algn="l">
              <a:lnSpc>
                <a:spcPct val="90000"/>
              </a:lnSpc>
              <a:spcBef>
                <a:spcPts val="1200"/>
              </a:spcBef>
              <a:spcAft>
                <a:spcPts val="0"/>
              </a:spcAft>
              <a:buSzPct val="100000"/>
              <a:buChar char="●"/>
            </a:pPr>
            <a:r>
              <a:rPr lang="en-GB" sz="2800">
                <a:latin typeface="Calibri"/>
                <a:ea typeface="Calibri"/>
                <a:cs typeface="Calibri"/>
                <a:sym typeface="Calibri"/>
              </a:rPr>
              <a:t>Children to bring their own pencil case – no extra belongings from home i.e. Pokémon cards. </a:t>
            </a:r>
            <a:endParaRPr/>
          </a:p>
          <a:p>
            <a:pPr indent="-5080" lvl="0" marL="182880" rtl="0" algn="l">
              <a:lnSpc>
                <a:spcPct val="90000"/>
              </a:lnSpc>
              <a:spcBef>
                <a:spcPts val="1200"/>
              </a:spcBef>
              <a:spcAft>
                <a:spcPts val="0"/>
              </a:spcAft>
              <a:buSzPct val="100000"/>
              <a:buNone/>
            </a:pPr>
            <a:r>
              <a:t/>
            </a:r>
            <a:endParaRPr sz="2800"/>
          </a:p>
          <a:p>
            <a:pPr indent="-5080" lvl="0" marL="182880" rtl="0" algn="l">
              <a:lnSpc>
                <a:spcPct val="90000"/>
              </a:lnSpc>
              <a:spcBef>
                <a:spcPts val="1200"/>
              </a:spcBef>
              <a:spcAft>
                <a:spcPts val="0"/>
              </a:spcAft>
              <a:buSzPct val="100000"/>
              <a:buNone/>
            </a:pPr>
            <a:r>
              <a:t/>
            </a:r>
            <a:endParaRPr sz="28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Uniform</a:t>
            </a:r>
            <a:endParaRPr/>
          </a:p>
        </p:txBody>
      </p:sp>
      <p:sp>
        <p:nvSpPr>
          <p:cNvPr id="173" name="Google Shape;173;p15"/>
          <p:cNvSpPr txBox="1"/>
          <p:nvPr/>
        </p:nvSpPr>
        <p:spPr>
          <a:xfrm>
            <a:off x="3578350" y="736700"/>
            <a:ext cx="8331900" cy="5479800"/>
          </a:xfrm>
          <a:prstGeom prst="rect">
            <a:avLst/>
          </a:prstGeom>
          <a:noFill/>
          <a:ln>
            <a:noFill/>
          </a:ln>
        </p:spPr>
        <p:txBody>
          <a:bodyPr anchorCtr="0" anchor="t" bIns="91425" lIns="91425" spcFirstLastPara="1" rIns="91425" wrap="square" tIns="91425">
            <a:spAutoFit/>
          </a:bodyPr>
          <a:lstStyle/>
          <a:p>
            <a:pPr indent="-170180" lvl="0" marL="182880" rtl="0" algn="l">
              <a:spcBef>
                <a:spcPts val="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Full school uniform – Summer/Winter</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Black school shoes – no trainers (except on PE days)</a:t>
            </a:r>
            <a:endParaRPr sz="2200">
              <a:solidFill>
                <a:srgbClr val="595959"/>
              </a:solidFill>
              <a:latin typeface="Calibri"/>
              <a:ea typeface="Calibri"/>
              <a:cs typeface="Calibri"/>
              <a:sym typeface="Calibri"/>
            </a:endParaRPr>
          </a:p>
          <a:p>
            <a:pPr indent="-170180" lvl="0" marL="182880" rtl="0" algn="l">
              <a:spcBef>
                <a:spcPts val="1200"/>
              </a:spcBef>
              <a:spcAft>
                <a:spcPts val="0"/>
              </a:spcAft>
              <a:buClr>
                <a:schemeClr val="accent1"/>
              </a:buClr>
              <a:buSzPts val="2200"/>
              <a:buFont typeface="Calibri"/>
              <a:buChar char="●"/>
            </a:pPr>
            <a:r>
              <a:rPr lang="en-GB" sz="2200">
                <a:solidFill>
                  <a:srgbClr val="595959"/>
                </a:solidFill>
                <a:latin typeface="Calibri"/>
                <a:ea typeface="Calibri"/>
                <a:cs typeface="Calibri"/>
                <a:sym typeface="Calibri"/>
              </a:rPr>
              <a:t>Only the school logo is be on clothing that is worn to school</a:t>
            </a:r>
            <a:endParaRPr sz="2200">
              <a:solidFill>
                <a:srgbClr val="595959"/>
              </a:solidFill>
              <a:latin typeface="Calibri"/>
              <a:ea typeface="Calibri"/>
              <a:cs typeface="Calibri"/>
              <a:sym typeface="Calibri"/>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Long hair tied back. Hair accessories must be plain, small and school colours/black/brown.</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Small stud earrings allowed – do </a:t>
            </a:r>
            <a:r>
              <a:rPr b="1" lang="en-GB" sz="2200">
                <a:solidFill>
                  <a:srgbClr val="595959"/>
                </a:solidFill>
                <a:latin typeface="Calibri"/>
                <a:ea typeface="Calibri"/>
                <a:cs typeface="Calibri"/>
                <a:sym typeface="Calibri"/>
              </a:rPr>
              <a:t>not</a:t>
            </a:r>
            <a:r>
              <a:rPr lang="en-GB" sz="2200">
                <a:solidFill>
                  <a:srgbClr val="595959"/>
                </a:solidFill>
                <a:latin typeface="Calibri"/>
                <a:ea typeface="Calibri"/>
                <a:cs typeface="Calibri"/>
                <a:sym typeface="Calibri"/>
              </a:rPr>
              <a:t> wear on PE days. They should be taped over if newly pierced.</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Watches are allowed (not smart watches) </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No other jewellery </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alibri"/>
                <a:ea typeface="Calibri"/>
                <a:cs typeface="Calibri"/>
                <a:sym typeface="Calibri"/>
              </a:rPr>
              <a:t>No nail varnish</a:t>
            </a:r>
            <a:endParaRPr sz="1800">
              <a:solidFill>
                <a:srgbClr val="595959"/>
              </a:solidFill>
              <a:latin typeface="Corbel"/>
              <a:ea typeface="Corbel"/>
              <a:cs typeface="Corbel"/>
              <a:sym typeface="Corbel"/>
            </a:endParaRPr>
          </a:p>
          <a:p>
            <a:pPr indent="-170180" lvl="0" marL="182880" rtl="0" algn="l">
              <a:spcBef>
                <a:spcPts val="1200"/>
              </a:spcBef>
              <a:spcAft>
                <a:spcPts val="0"/>
              </a:spcAft>
              <a:buClr>
                <a:schemeClr val="accent1"/>
              </a:buClr>
              <a:buSzPts val="2200"/>
              <a:buFont typeface="Noto Sans Symbols"/>
              <a:buChar char="●"/>
            </a:pPr>
            <a:r>
              <a:rPr lang="en-GB" sz="2200">
                <a:solidFill>
                  <a:srgbClr val="595959"/>
                </a:solidFill>
                <a:latin typeface="Corbel"/>
                <a:ea typeface="Corbel"/>
                <a:cs typeface="Corbel"/>
                <a:sym typeface="Corbel"/>
              </a:rPr>
              <a:t>Suitable outdoor coat appropriate for the weather; we will still use the playground if it is raining (not torrential).</a:t>
            </a:r>
            <a:endParaRPr sz="12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g3fb75dd8433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6000"/>
              <a:buFont typeface="Corbel"/>
              <a:buNone/>
            </a:pPr>
            <a:r>
              <a:rPr lang="en-GB" sz="6000">
                <a:solidFill>
                  <a:srgbClr val="002060"/>
                </a:solidFill>
              </a:rPr>
              <a:t>Online Safety</a:t>
            </a:r>
            <a:endParaRPr/>
          </a:p>
        </p:txBody>
      </p:sp>
      <p:sp>
        <p:nvSpPr>
          <p:cNvPr id="179" name="Google Shape;179;g3fb75dd8433_0_0"/>
          <p:cNvSpPr txBox="1"/>
          <p:nvPr>
            <p:ph idx="1" type="body"/>
          </p:nvPr>
        </p:nvSpPr>
        <p:spPr>
          <a:xfrm>
            <a:off x="3869268" y="864108"/>
            <a:ext cx="7315200" cy="51207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1000"/>
              </a:spcBef>
              <a:spcAft>
                <a:spcPts val="0"/>
              </a:spcAft>
              <a:buNone/>
            </a:pPr>
            <a:r>
              <a:rPr b="1" lang="en-GB" sz="2600">
                <a:solidFill>
                  <a:srgbClr val="073763"/>
                </a:solidFill>
              </a:rPr>
              <a:t>Smart Devices - mobile phones and smart watches </a:t>
            </a:r>
            <a:endParaRPr b="1"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Following updates to national safeguarding expectations, St Agatha’s is moving to become a smart device-free environment, which includes no smart phones and smart watches in school for children. </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There are special circumstances where there are exceptions to this rule, such as if a child requires a mobile phone to monitor a medical need.</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0" lvl="0" marL="0" rtl="0" algn="l">
              <a:lnSpc>
                <a:spcPct val="90000"/>
              </a:lnSpc>
              <a:spcBef>
                <a:spcPts val="1200"/>
              </a:spcBef>
              <a:spcAft>
                <a:spcPts val="0"/>
              </a:spcAft>
              <a:buNone/>
            </a:pPr>
            <a:r>
              <a:t/>
            </a:r>
            <a:endParaRPr>
              <a:solidFill>
                <a:srgbClr val="073763"/>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600"/>
              <a:buFont typeface="Corbel"/>
              <a:buNone/>
            </a:pPr>
            <a:r>
              <a:rPr lang="en-GB" sz="6600"/>
              <a:t>P.E.</a:t>
            </a:r>
            <a:endParaRPr/>
          </a:p>
        </p:txBody>
      </p:sp>
      <p:sp>
        <p:nvSpPr>
          <p:cNvPr id="185" name="Google Shape;185;p16"/>
          <p:cNvSpPr txBox="1"/>
          <p:nvPr/>
        </p:nvSpPr>
        <p:spPr>
          <a:xfrm>
            <a:off x="3605150" y="817075"/>
            <a:ext cx="8103600" cy="5701200"/>
          </a:xfrm>
          <a:prstGeom prst="rect">
            <a:avLst/>
          </a:prstGeom>
          <a:noFill/>
          <a:ln>
            <a:noFill/>
          </a:ln>
        </p:spPr>
        <p:txBody>
          <a:bodyPr anchorCtr="0" anchor="t" bIns="91425" lIns="91425" spcFirstLastPara="1" rIns="91425" wrap="square" tIns="91425">
            <a:spAutoFit/>
          </a:bodyPr>
          <a:lstStyle/>
          <a:p>
            <a:pPr indent="-182880" lvl="0" marL="182880" rtl="0" algn="l">
              <a:lnSpc>
                <a:spcPct val="90000"/>
              </a:lnSpc>
              <a:spcBef>
                <a:spcPts val="0"/>
              </a:spcBef>
              <a:spcAft>
                <a:spcPts val="0"/>
              </a:spcAft>
              <a:buNone/>
            </a:pPr>
            <a:r>
              <a:rPr lang="en-GB" sz="2300" u="sng">
                <a:solidFill>
                  <a:srgbClr val="595959"/>
                </a:solidFill>
                <a:latin typeface="Calibri"/>
                <a:ea typeface="Calibri"/>
                <a:cs typeface="Calibri"/>
                <a:sym typeface="Calibri"/>
              </a:rPr>
              <a:t>Winter uniform</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White PE t-shirt</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Navy tracksuit bottoms</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Red school tracksuit top</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Sports trainers - not fashion trainers </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Only the school logo is to be worn on clothing including socks </a:t>
            </a:r>
            <a:endParaRPr sz="1500">
              <a:solidFill>
                <a:srgbClr val="595959"/>
              </a:solidFill>
              <a:latin typeface="Corbel"/>
              <a:ea typeface="Corbel"/>
              <a:cs typeface="Corbel"/>
              <a:sym typeface="Corbel"/>
            </a:endParaRPr>
          </a:p>
          <a:p>
            <a:pPr indent="-182880" lvl="0" marL="182880" rtl="0" algn="l">
              <a:lnSpc>
                <a:spcPct val="90000"/>
              </a:lnSpc>
              <a:spcBef>
                <a:spcPts val="1200"/>
              </a:spcBef>
              <a:spcAft>
                <a:spcPts val="0"/>
              </a:spcAft>
              <a:buNone/>
            </a:pPr>
            <a:r>
              <a:t/>
            </a:r>
            <a:endParaRPr sz="2300">
              <a:solidFill>
                <a:srgbClr val="595959"/>
              </a:solidFill>
              <a:latin typeface="Calibri"/>
              <a:ea typeface="Calibri"/>
              <a:cs typeface="Calibri"/>
              <a:sym typeface="Calibri"/>
            </a:endParaRPr>
          </a:p>
          <a:p>
            <a:pPr indent="-182880" lvl="0" marL="182880" rtl="0" algn="l">
              <a:lnSpc>
                <a:spcPct val="90000"/>
              </a:lnSpc>
              <a:spcBef>
                <a:spcPts val="1200"/>
              </a:spcBef>
              <a:spcAft>
                <a:spcPts val="0"/>
              </a:spcAft>
              <a:buNone/>
            </a:pPr>
            <a:r>
              <a:rPr lang="en-GB" sz="2300" u="sng">
                <a:solidFill>
                  <a:srgbClr val="595959"/>
                </a:solidFill>
                <a:latin typeface="Calibri"/>
                <a:ea typeface="Calibri"/>
                <a:cs typeface="Calibri"/>
                <a:sym typeface="Calibri"/>
              </a:rPr>
              <a:t>Summer uniform</a:t>
            </a:r>
            <a:r>
              <a:rPr lang="en-GB" sz="2300">
                <a:solidFill>
                  <a:srgbClr val="595959"/>
                </a:solidFill>
                <a:latin typeface="Calibri"/>
                <a:ea typeface="Calibri"/>
                <a:cs typeface="Calibri"/>
                <a:sym typeface="Calibri"/>
              </a:rPr>
              <a:t> </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White PE t-shirt</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Red shorts</a:t>
            </a:r>
            <a:endParaRPr sz="1500">
              <a:solidFill>
                <a:srgbClr val="595959"/>
              </a:solidFill>
              <a:latin typeface="Corbel"/>
              <a:ea typeface="Corbel"/>
              <a:cs typeface="Corbel"/>
              <a:sym typeface="Corbel"/>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Sports trainers - not fashion trainers </a:t>
            </a:r>
            <a:endParaRPr sz="2300">
              <a:solidFill>
                <a:srgbClr val="595959"/>
              </a:solidFill>
              <a:latin typeface="Calibri"/>
              <a:ea typeface="Calibri"/>
              <a:cs typeface="Calibri"/>
              <a:sym typeface="Calibri"/>
            </a:endParaRPr>
          </a:p>
          <a:p>
            <a:pPr indent="0" lvl="0" marL="0" rtl="0" algn="l">
              <a:lnSpc>
                <a:spcPct val="90000"/>
              </a:lnSpc>
              <a:spcBef>
                <a:spcPts val="1200"/>
              </a:spcBef>
              <a:spcAft>
                <a:spcPts val="0"/>
              </a:spcAft>
              <a:buNone/>
            </a:pPr>
            <a:r>
              <a:rPr lang="en-GB" sz="2300">
                <a:solidFill>
                  <a:srgbClr val="595959"/>
                </a:solidFill>
                <a:latin typeface="Calibri"/>
                <a:ea typeface="Calibri"/>
                <a:cs typeface="Calibri"/>
                <a:sym typeface="Calibri"/>
              </a:rPr>
              <a:t>Only the school logo is to be worn on clothing including socks </a:t>
            </a:r>
            <a:endParaRPr sz="9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g3fb69988752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Corbel"/>
              <a:buNone/>
            </a:pPr>
            <a:r>
              <a:rPr lang="en-GB"/>
              <a:t>Active Minutes  </a:t>
            </a:r>
            <a:endParaRPr/>
          </a:p>
        </p:txBody>
      </p:sp>
      <p:sp>
        <p:nvSpPr>
          <p:cNvPr id="191" name="Google Shape;191;g3fb69988752_0_0"/>
          <p:cNvSpPr txBox="1"/>
          <p:nvPr>
            <p:ph idx="1" type="body"/>
          </p:nvPr>
        </p:nvSpPr>
        <p:spPr>
          <a:xfrm>
            <a:off x="3599422" y="345509"/>
            <a:ext cx="8105700" cy="5886600"/>
          </a:xfrm>
          <a:prstGeom prst="rect">
            <a:avLst/>
          </a:prstGeom>
          <a:noFill/>
          <a:ln>
            <a:noFill/>
          </a:ln>
        </p:spPr>
        <p:txBody>
          <a:bodyPr anchorCtr="0" anchor="ctr" bIns="45700" lIns="91425" spcFirstLastPara="1" rIns="91425" wrap="square" tIns="45700">
            <a:normAutofit fontScale="85000" lnSpcReduction="20000"/>
          </a:bodyPr>
          <a:lstStyle/>
          <a:p>
            <a:pPr indent="-182880" lvl="0" marL="182880" rtl="0" algn="ctr">
              <a:lnSpc>
                <a:spcPct val="90000"/>
              </a:lnSpc>
              <a:spcBef>
                <a:spcPts val="1200"/>
              </a:spcBef>
              <a:spcAft>
                <a:spcPts val="0"/>
              </a:spcAft>
              <a:buSzPct val="171461"/>
              <a:buNone/>
            </a:pPr>
            <a:r>
              <a:rPr lang="en-GB" sz="2683">
                <a:latin typeface="Calibri"/>
                <a:ea typeface="Calibri"/>
                <a:cs typeface="Calibri"/>
                <a:sym typeface="Calibri"/>
              </a:rPr>
              <a:t>“ Children and young people should engage in moderate to vigorous physical activity for an average of at least 60 minutes per day across the week. This can include all forms of activity such as physical education, active travel, after-school activities, play and sports” - </a:t>
            </a:r>
            <a:r>
              <a:rPr lang="en-GB" sz="2683" u="sng">
                <a:solidFill>
                  <a:schemeClr val="hlink"/>
                </a:solidFill>
                <a:latin typeface="Calibri"/>
                <a:ea typeface="Calibri"/>
                <a:cs typeface="Calibri"/>
                <a:sym typeface="Calibri"/>
                <a:hlinkClick r:id="rId3"/>
              </a:rPr>
              <a:t>GOV.UK</a:t>
            </a:r>
            <a:endParaRPr sz="2683">
              <a:latin typeface="Calibri"/>
              <a:ea typeface="Calibri"/>
              <a:cs typeface="Calibri"/>
              <a:sym typeface="Calibri"/>
            </a:endParaRPr>
          </a:p>
          <a:p>
            <a:pPr indent="-182880" lvl="0" marL="182880" rtl="0" algn="ctr">
              <a:lnSpc>
                <a:spcPct val="90000"/>
              </a:lnSpc>
              <a:spcBef>
                <a:spcPts val="1200"/>
              </a:spcBef>
              <a:spcAft>
                <a:spcPts val="0"/>
              </a:spcAft>
              <a:buSzPct val="171461"/>
              <a:buNone/>
            </a:pPr>
            <a:r>
              <a:t/>
            </a:r>
            <a:endParaRPr sz="2683">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Children aged 5 and above should aim for at least 60 active minutes a day.</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school, we promote physical activity through PE, the Daily Mile, outdoor play and active learning. </a:t>
            </a:r>
            <a:endParaRPr sz="2800">
              <a:latin typeface="Calibri"/>
              <a:ea typeface="Calibri"/>
              <a:cs typeface="Calibri"/>
              <a:sym typeface="Calibri"/>
            </a:endParaRPr>
          </a:p>
          <a:p>
            <a:pPr indent="0" lvl="0" marL="45720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home, parents can help by encouraging walking, active play, family outings and active travel wherever possible.</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Together, we can help children build healthy habits and meet the recommended levels of daily activity.</a:t>
            </a:r>
            <a:endParaRPr sz="28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600"/>
              <a:buFont typeface="Corbel"/>
              <a:buNone/>
            </a:pPr>
            <a:r>
              <a:rPr lang="en-GB" sz="6600"/>
              <a:t>Pencil Cases</a:t>
            </a:r>
            <a:endParaRPr/>
          </a:p>
        </p:txBody>
      </p:sp>
      <p:sp>
        <p:nvSpPr>
          <p:cNvPr id="197" name="Google Shape;197;p17"/>
          <p:cNvSpPr txBox="1"/>
          <p:nvPr>
            <p:ph idx="1" type="body"/>
          </p:nvPr>
        </p:nvSpPr>
        <p:spPr>
          <a:xfrm>
            <a:off x="3670663" y="432054"/>
            <a:ext cx="8190411" cy="5984748"/>
          </a:xfrm>
          <a:prstGeom prst="rect">
            <a:avLst/>
          </a:prstGeom>
          <a:noFill/>
          <a:ln>
            <a:noFill/>
          </a:ln>
        </p:spPr>
        <p:txBody>
          <a:bodyPr anchorCtr="0" anchor="ctr" bIns="45700" lIns="91425" spcFirstLastPara="1" rIns="91425" wrap="square" tIns="45700">
            <a:normAutofit fontScale="92500"/>
          </a:bodyPr>
          <a:lstStyle/>
          <a:p>
            <a:pPr indent="-182880" lvl="0" marL="182880" rtl="0" algn="l">
              <a:lnSpc>
                <a:spcPct val="90000"/>
              </a:lnSpc>
              <a:spcBef>
                <a:spcPts val="0"/>
              </a:spcBef>
              <a:spcAft>
                <a:spcPts val="0"/>
              </a:spcAft>
              <a:buSzPct val="100000"/>
              <a:buFont typeface="Arial"/>
              <a:buChar char="•"/>
            </a:pPr>
            <a:r>
              <a:rPr lang="en-GB">
                <a:latin typeface="Calibri"/>
                <a:ea typeface="Calibri"/>
                <a:cs typeface="Calibri"/>
                <a:sym typeface="Calibri"/>
              </a:rPr>
              <a:t>Pencil cases should be sensible and practical.  They need to fit in trays and on the children’s tables.  Children should only have ONE pencil case in school.</a:t>
            </a:r>
            <a:endParaRPr/>
          </a:p>
          <a:p>
            <a:pPr indent="-182880" lvl="0" marL="182880" rtl="0" algn="l">
              <a:lnSpc>
                <a:spcPct val="90000"/>
              </a:lnSpc>
              <a:spcBef>
                <a:spcPts val="1200"/>
              </a:spcBef>
              <a:spcAft>
                <a:spcPts val="0"/>
              </a:spcAft>
              <a:buSzPct val="100000"/>
              <a:buFont typeface="Arial"/>
              <a:buChar char="•"/>
            </a:pPr>
            <a:r>
              <a:rPr lang="en-GB">
                <a:latin typeface="Calibri"/>
                <a:ea typeface="Calibri"/>
                <a:cs typeface="Calibri"/>
                <a:sym typeface="Calibri"/>
              </a:rPr>
              <a:t>Pencil cases should contain:</a:t>
            </a:r>
            <a:endParaRPr/>
          </a:p>
          <a:p>
            <a:pPr indent="-182880" lvl="1" marL="685800" rtl="0" algn="l">
              <a:lnSpc>
                <a:spcPct val="90000"/>
              </a:lnSpc>
              <a:spcBef>
                <a:spcPts val="250"/>
              </a:spcBef>
              <a:spcAft>
                <a:spcPts val="0"/>
              </a:spcAft>
              <a:buSzPct val="100000"/>
              <a:buFont typeface="Noto Sans Symbols"/>
              <a:buChar char="⮚"/>
            </a:pPr>
            <a:r>
              <a:rPr lang="en-GB">
                <a:latin typeface="Calibri"/>
                <a:ea typeface="Calibri"/>
                <a:cs typeface="Calibri"/>
                <a:sym typeface="Calibri"/>
              </a:rPr>
              <a:t>HB pencils (3-4 good quality pencils are recommended)</a:t>
            </a:r>
            <a:endParaRPr/>
          </a:p>
          <a:p>
            <a:pPr indent="-182880" lvl="1" marL="685800" rtl="0" algn="l">
              <a:lnSpc>
                <a:spcPct val="90000"/>
              </a:lnSpc>
              <a:spcBef>
                <a:spcPts val="500"/>
              </a:spcBef>
              <a:spcAft>
                <a:spcPts val="0"/>
              </a:spcAft>
              <a:buSzPct val="100000"/>
              <a:buFont typeface="Noto Sans Symbols"/>
              <a:buChar char="⮚"/>
            </a:pPr>
            <a:r>
              <a:rPr lang="en-GB">
                <a:latin typeface="Calibri"/>
                <a:ea typeface="Calibri"/>
                <a:cs typeface="Calibri"/>
                <a:sym typeface="Calibri"/>
              </a:rPr>
              <a:t>Blue handwriting pens </a:t>
            </a:r>
            <a:endParaRPr/>
          </a:p>
          <a:p>
            <a:pPr indent="-182880" lvl="1" marL="685800" rtl="0" algn="l">
              <a:lnSpc>
                <a:spcPct val="90000"/>
              </a:lnSpc>
              <a:spcBef>
                <a:spcPts val="500"/>
              </a:spcBef>
              <a:spcAft>
                <a:spcPts val="0"/>
              </a:spcAft>
              <a:buSzPct val="100000"/>
              <a:buFont typeface="Noto Sans Symbols"/>
              <a:buChar char="⮚"/>
            </a:pPr>
            <a:r>
              <a:rPr lang="en-GB">
                <a:latin typeface="Calibri"/>
                <a:ea typeface="Calibri"/>
                <a:cs typeface="Calibri"/>
                <a:sym typeface="Calibri"/>
              </a:rPr>
              <a:t>Colouring pencils </a:t>
            </a:r>
            <a:endParaRPr/>
          </a:p>
          <a:p>
            <a:pPr indent="-182880" lvl="1" marL="685800" rtl="0" algn="l">
              <a:lnSpc>
                <a:spcPct val="90000"/>
              </a:lnSpc>
              <a:spcBef>
                <a:spcPts val="500"/>
              </a:spcBef>
              <a:spcAft>
                <a:spcPts val="0"/>
              </a:spcAft>
              <a:buSzPct val="100000"/>
              <a:buFont typeface="Noto Sans Symbols"/>
              <a:buChar char="⮚"/>
            </a:pPr>
            <a:r>
              <a:rPr lang="en-GB">
                <a:latin typeface="Calibri"/>
                <a:ea typeface="Calibri"/>
                <a:cs typeface="Calibri"/>
                <a:sym typeface="Calibri"/>
              </a:rPr>
              <a:t>Sharpener </a:t>
            </a:r>
            <a:endParaRPr/>
          </a:p>
          <a:p>
            <a:pPr indent="-182880" lvl="1" marL="685800" rtl="0" algn="l">
              <a:lnSpc>
                <a:spcPct val="90000"/>
              </a:lnSpc>
              <a:spcBef>
                <a:spcPts val="500"/>
              </a:spcBef>
              <a:spcAft>
                <a:spcPts val="0"/>
              </a:spcAft>
              <a:buSzPct val="100000"/>
              <a:buFont typeface="Noto Sans Symbols"/>
              <a:buChar char="⮚"/>
            </a:pPr>
            <a:r>
              <a:rPr lang="en-GB">
                <a:latin typeface="Calibri"/>
                <a:ea typeface="Calibri"/>
                <a:cs typeface="Calibri"/>
                <a:sym typeface="Calibri"/>
              </a:rPr>
              <a:t>Large glue stick </a:t>
            </a:r>
            <a:endParaRPr/>
          </a:p>
          <a:p>
            <a:pPr indent="-182880" lvl="1" marL="685800" rtl="0" algn="l">
              <a:lnSpc>
                <a:spcPct val="90000"/>
              </a:lnSpc>
              <a:spcBef>
                <a:spcPts val="500"/>
              </a:spcBef>
              <a:spcAft>
                <a:spcPts val="0"/>
              </a:spcAft>
              <a:buSzPct val="100000"/>
              <a:buFont typeface="Noto Sans Symbols"/>
              <a:buChar char="⮚"/>
            </a:pPr>
            <a:r>
              <a:rPr lang="en-GB">
                <a:latin typeface="Calibri"/>
                <a:ea typeface="Calibri"/>
                <a:cs typeface="Calibri"/>
                <a:sym typeface="Calibri"/>
              </a:rPr>
              <a:t>Rubber</a:t>
            </a:r>
            <a:endParaRPr/>
          </a:p>
          <a:p>
            <a:pPr indent="-182880" lvl="0" marL="182880" rtl="0" algn="l">
              <a:lnSpc>
                <a:spcPct val="90000"/>
              </a:lnSpc>
              <a:spcBef>
                <a:spcPts val="1450"/>
              </a:spcBef>
              <a:spcAft>
                <a:spcPts val="0"/>
              </a:spcAft>
              <a:buSzPct val="100000"/>
              <a:buFont typeface="Arial"/>
              <a:buChar char="•"/>
            </a:pPr>
            <a:r>
              <a:rPr lang="en-GB">
                <a:latin typeface="Calibri"/>
                <a:ea typeface="Calibri"/>
                <a:cs typeface="Calibri"/>
                <a:sym typeface="Calibri"/>
              </a:rPr>
              <a:t>Glue sticks are used frequently during the day and therefore need replenishing regularly.  It is useful for the children to have a spare one in their school bag.</a:t>
            </a:r>
            <a:endParaRPr/>
          </a:p>
          <a:p>
            <a:pPr indent="-182880" lvl="0" marL="182880" rtl="0" algn="l">
              <a:lnSpc>
                <a:spcPct val="90000"/>
              </a:lnSpc>
              <a:spcBef>
                <a:spcPts val="1200"/>
              </a:spcBef>
              <a:spcAft>
                <a:spcPts val="0"/>
              </a:spcAft>
              <a:buSzPct val="100000"/>
              <a:buFont typeface="Arial"/>
              <a:buChar char="•"/>
            </a:pPr>
            <a:r>
              <a:rPr lang="en-GB">
                <a:latin typeface="Calibri"/>
                <a:ea typeface="Calibri"/>
                <a:cs typeface="Calibri"/>
                <a:sym typeface="Calibri"/>
              </a:rPr>
              <a:t>All pencils should be sharpened and all items should be clearly named. </a:t>
            </a:r>
            <a:endParaRPr/>
          </a:p>
          <a:p>
            <a:pPr indent="-182880" lvl="0" marL="182880" rtl="0" algn="l">
              <a:lnSpc>
                <a:spcPct val="90000"/>
              </a:lnSpc>
              <a:spcBef>
                <a:spcPts val="1200"/>
              </a:spcBef>
              <a:spcAft>
                <a:spcPts val="0"/>
              </a:spcAft>
              <a:buSzPct val="100000"/>
              <a:buFont typeface="Arial"/>
              <a:buChar char="•"/>
            </a:pPr>
            <a:r>
              <a:rPr lang="en-GB">
                <a:latin typeface="Calibri"/>
                <a:ea typeface="Calibri"/>
                <a:cs typeface="Calibri"/>
                <a:sym typeface="Calibri"/>
              </a:rPr>
              <a:t>Items such as gel pens, felt tip pens, novelty rubbers, highlighters are not required and prove to be a distraction to many children in lessons. Children will be provided with a 30cm ruler, scissors and whiteboard pen.</a:t>
            </a:r>
            <a:endParaRPr/>
          </a:p>
          <a:p>
            <a:pPr indent="-182880" lvl="0" marL="182880" rtl="0" algn="l">
              <a:lnSpc>
                <a:spcPct val="90000"/>
              </a:lnSpc>
              <a:spcBef>
                <a:spcPts val="1200"/>
              </a:spcBef>
              <a:spcAft>
                <a:spcPts val="0"/>
              </a:spcAft>
              <a:buSzPct val="100000"/>
              <a:buFont typeface="Arial"/>
              <a:buChar char="•"/>
            </a:pPr>
            <a:r>
              <a:rPr lang="en-GB">
                <a:latin typeface="Calibri"/>
                <a:ea typeface="Calibri"/>
                <a:cs typeface="Calibri"/>
                <a:sym typeface="Calibri"/>
              </a:rPr>
              <a:t>It is good for the children to get into the habit of taking their pencil case home regularly to sharpen pencils and so parents/carers can check if anything needs replenishing.  Please make sure they come back to school.</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5900"/>
              <a:t>Home Learning </a:t>
            </a:r>
            <a:endParaRPr sz="3500"/>
          </a:p>
        </p:txBody>
      </p:sp>
      <p:sp>
        <p:nvSpPr>
          <p:cNvPr id="203" name="Google Shape;203;p18"/>
          <p:cNvSpPr txBox="1"/>
          <p:nvPr>
            <p:ph idx="1" type="body"/>
          </p:nvPr>
        </p:nvSpPr>
        <p:spPr>
          <a:xfrm>
            <a:off x="3853226" y="568412"/>
            <a:ext cx="7315200" cy="5596718"/>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400"/>
              <a:buChar char="●"/>
            </a:pPr>
            <a:r>
              <a:rPr lang="en-GB" sz="2400">
                <a:latin typeface="Calibri"/>
                <a:ea typeface="Calibri"/>
                <a:cs typeface="Calibri"/>
                <a:sym typeface="Calibri"/>
              </a:rPr>
              <a:t>Weekly times tables test on Friday for both classes.</a:t>
            </a:r>
            <a:endParaRPr/>
          </a:p>
          <a:p>
            <a:pPr indent="0" lvl="0" marL="0" rtl="0" algn="l">
              <a:lnSpc>
                <a:spcPct val="90000"/>
              </a:lnSpc>
              <a:spcBef>
                <a:spcPts val="1200"/>
              </a:spcBef>
              <a:spcAft>
                <a:spcPts val="0"/>
              </a:spcAft>
              <a:buSzPts val="2400"/>
              <a:buNone/>
            </a:pPr>
            <a:r>
              <a:t/>
            </a:r>
            <a:endParaRPr sz="2400">
              <a:latin typeface="Calibri"/>
              <a:ea typeface="Calibri"/>
              <a:cs typeface="Calibri"/>
              <a:sym typeface="Calibri"/>
            </a:endParaRPr>
          </a:p>
          <a:p>
            <a:pPr indent="0" lvl="0" marL="0" rtl="0" algn="l">
              <a:lnSpc>
                <a:spcPct val="90000"/>
              </a:lnSpc>
              <a:spcBef>
                <a:spcPts val="1200"/>
              </a:spcBef>
              <a:spcAft>
                <a:spcPts val="0"/>
              </a:spcAft>
              <a:buSzPts val="2400"/>
              <a:buNone/>
            </a:pPr>
            <a:r>
              <a:rPr lang="en-GB" sz="2400">
                <a:latin typeface="Calibri"/>
                <a:ea typeface="Calibri"/>
                <a:cs typeface="Calibri"/>
                <a:sym typeface="Calibri"/>
              </a:rPr>
              <a:t>For the following books, there will be an email explaining how to pay for these home learning resources:</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Comprehension –CGP book – Fortnightly</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Grammar, Punctuation and Spelling CGP book - Fortnightly</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Maths – CGP book – Fortnightly</a:t>
            </a:r>
            <a:endParaRPr/>
          </a:p>
          <a:p>
            <a:pPr indent="-30480" lvl="0" marL="182880" rtl="0" algn="l">
              <a:lnSpc>
                <a:spcPct val="90000"/>
              </a:lnSpc>
              <a:spcBef>
                <a:spcPts val="1200"/>
              </a:spcBef>
              <a:spcAft>
                <a:spcPts val="0"/>
              </a:spcAft>
              <a:buSzPts val="2400"/>
              <a:buNone/>
            </a:pPr>
            <a:r>
              <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Week 1- CGP Maths and Grammar</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Week 2- CGP Comprehension and TTRS</a:t>
            </a:r>
            <a:endParaRPr/>
          </a:p>
          <a:p>
            <a:pPr indent="0" lvl="0" marL="0" rtl="0" algn="l">
              <a:lnSpc>
                <a:spcPct val="90000"/>
              </a:lnSpc>
              <a:spcBef>
                <a:spcPts val="1200"/>
              </a:spcBef>
              <a:spcAft>
                <a:spcPts val="0"/>
              </a:spcAft>
              <a:buSzPts val="3600"/>
              <a:buNone/>
            </a:pPr>
            <a:r>
              <a:t/>
            </a:r>
            <a:endParaRPr sz="36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Spelling </a:t>
            </a:r>
            <a:endParaRPr/>
          </a:p>
        </p:txBody>
      </p:sp>
      <p:sp>
        <p:nvSpPr>
          <p:cNvPr id="209" name="Google Shape;209;p20"/>
          <p:cNvSpPr txBox="1"/>
          <p:nvPr>
            <p:ph idx="1" type="body"/>
          </p:nvPr>
        </p:nvSpPr>
        <p:spPr>
          <a:xfrm>
            <a:off x="3853226" y="568412"/>
            <a:ext cx="7315200" cy="559671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1800"/>
              <a:buNone/>
            </a:pPr>
            <a:r>
              <a:rPr lang="en-GB" sz="1800">
                <a:latin typeface="Calibri"/>
                <a:ea typeface="Calibri"/>
                <a:cs typeface="Calibri"/>
                <a:sym typeface="Calibri"/>
              </a:rPr>
              <a:t>Spellings in Key Stage 2 are taught using a morphology approach. </a:t>
            </a:r>
            <a:endParaRPr/>
          </a:p>
          <a:p>
            <a:pPr indent="0" lvl="0" marL="0" rtl="0" algn="l">
              <a:lnSpc>
                <a:spcPct val="90000"/>
              </a:lnSpc>
              <a:spcBef>
                <a:spcPts val="1200"/>
              </a:spcBef>
              <a:spcAft>
                <a:spcPts val="0"/>
              </a:spcAft>
              <a:buSzPts val="1800"/>
              <a:buNone/>
            </a:pPr>
            <a:r>
              <a:rPr lang="en-GB" sz="1800">
                <a:latin typeface="Calibri"/>
                <a:ea typeface="Calibri"/>
                <a:cs typeface="Calibri"/>
                <a:sym typeface="Calibri"/>
              </a:rPr>
              <a:t>Morphology is the study of the smallest units of meanings in language (morphemes) and is foundational to understanding how English words are structured. </a:t>
            </a:r>
            <a:endParaRPr/>
          </a:p>
          <a:p>
            <a:pPr indent="0" lvl="0" marL="0" rtl="0" algn="l">
              <a:lnSpc>
                <a:spcPct val="90000"/>
              </a:lnSpc>
              <a:spcBef>
                <a:spcPts val="1200"/>
              </a:spcBef>
              <a:spcAft>
                <a:spcPts val="0"/>
              </a:spcAft>
              <a:buSzPts val="1800"/>
              <a:buNone/>
            </a:pPr>
            <a:r>
              <a:rPr lang="en-GB" sz="1800">
                <a:latin typeface="Calibri"/>
                <a:ea typeface="Calibri"/>
                <a:cs typeface="Calibri"/>
                <a:sym typeface="Calibri"/>
              </a:rPr>
              <a:t>The National Curriculum will be taught through objectives. There is a strong emphasis on spelling for writing and not for weekly memory tests. </a:t>
            </a:r>
            <a:endParaRPr/>
          </a:p>
          <a:p>
            <a:pPr indent="0" lvl="0" marL="0" rtl="0" algn="l">
              <a:lnSpc>
                <a:spcPct val="90000"/>
              </a:lnSpc>
              <a:spcBef>
                <a:spcPts val="1200"/>
              </a:spcBef>
              <a:spcAft>
                <a:spcPts val="0"/>
              </a:spcAft>
              <a:buSzPts val="1800"/>
              <a:buNone/>
            </a:pPr>
            <a:r>
              <a:t/>
            </a:r>
            <a:endParaRPr sz="1800">
              <a:latin typeface="Calibri"/>
              <a:ea typeface="Calibri"/>
              <a:cs typeface="Calibri"/>
              <a:sym typeface="Calibri"/>
            </a:endParaRPr>
          </a:p>
          <a:p>
            <a:pPr indent="0" lvl="0" marL="0" rtl="0" algn="l">
              <a:lnSpc>
                <a:spcPct val="90000"/>
              </a:lnSpc>
              <a:spcBef>
                <a:spcPts val="1200"/>
              </a:spcBef>
              <a:spcAft>
                <a:spcPts val="0"/>
              </a:spcAft>
              <a:buSzPts val="1800"/>
              <a:buNone/>
            </a:pPr>
            <a:r>
              <a:rPr lang="en-GB" sz="1800">
                <a:latin typeface="Calibri"/>
                <a:ea typeface="Calibri"/>
                <a:cs typeface="Calibri"/>
                <a:sym typeface="Calibri"/>
              </a:rPr>
              <a:t>As a year group, we will be testing the children half termly on the objectives they have covered which will be shared with you on Teams each week after they have been taught. </a:t>
            </a:r>
            <a:endParaRPr/>
          </a:p>
          <a:p>
            <a:pPr indent="0" lvl="0" marL="0" rtl="0" algn="l">
              <a:lnSpc>
                <a:spcPct val="90000"/>
              </a:lnSpc>
              <a:spcBef>
                <a:spcPts val="1200"/>
              </a:spcBef>
              <a:spcAft>
                <a:spcPts val="0"/>
              </a:spcAft>
              <a:buSzPts val="1800"/>
              <a:buNone/>
            </a:pPr>
            <a:r>
              <a:rPr lang="en-GB" sz="1800">
                <a:latin typeface="Calibri"/>
                <a:ea typeface="Calibri"/>
                <a:cs typeface="Calibri"/>
                <a:sym typeface="Calibri"/>
              </a:rPr>
              <a:t>Up to ten year group common exception spellings will be added to Google Classroom each half term. Your child will be tested on these at the end of a half term. Please support them in learning how to say and spell the words and their meaning. </a:t>
            </a:r>
            <a:endParaRPr/>
          </a:p>
          <a:p>
            <a:pPr indent="0" lvl="0" marL="0" rtl="0" algn="l">
              <a:lnSpc>
                <a:spcPct val="90000"/>
              </a:lnSpc>
              <a:spcBef>
                <a:spcPts val="1200"/>
              </a:spcBef>
              <a:spcAft>
                <a:spcPts val="0"/>
              </a:spcAft>
              <a:buSzPts val="1800"/>
              <a:buNone/>
            </a:pPr>
            <a:r>
              <a:t/>
            </a:r>
            <a:endParaRPr sz="1800">
              <a:latin typeface="Calibri"/>
              <a:ea typeface="Calibri"/>
              <a:cs typeface="Calibri"/>
              <a:sym typeface="Calibri"/>
            </a:endParaRPr>
          </a:p>
          <a:p>
            <a:pPr indent="0" lvl="0" marL="0" rtl="0" algn="l">
              <a:lnSpc>
                <a:spcPct val="90000"/>
              </a:lnSpc>
              <a:spcBef>
                <a:spcPts val="1200"/>
              </a:spcBef>
              <a:spcAft>
                <a:spcPts val="0"/>
              </a:spcAft>
              <a:buSzPts val="1800"/>
              <a:buNone/>
            </a:pPr>
            <a:r>
              <a:rPr lang="en-GB" sz="1800">
                <a:latin typeface="Calibri"/>
                <a:ea typeface="Calibri"/>
                <a:cs typeface="Calibri"/>
                <a:sym typeface="Calibri"/>
              </a:rPr>
              <a:t>This means that there will not be weekly spelling home learning.   </a:t>
            </a:r>
            <a:endParaRPr sz="1800">
              <a:latin typeface="Calibri"/>
              <a:ea typeface="Calibri"/>
              <a:cs typeface="Calibri"/>
              <a:sym typeface="Calibri"/>
            </a:endParaRPr>
          </a:p>
          <a:p>
            <a:pPr indent="0" lvl="0" marL="0" rtl="0" algn="l">
              <a:lnSpc>
                <a:spcPct val="90000"/>
              </a:lnSpc>
              <a:spcBef>
                <a:spcPts val="1200"/>
              </a:spcBef>
              <a:spcAft>
                <a:spcPts val="0"/>
              </a:spcAft>
              <a:buSzPts val="1800"/>
              <a:buNone/>
            </a:pPr>
            <a:r>
              <a:rPr lang="en-GB" sz="1800"/>
              <a:t>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School</a:t>
            </a:r>
            <a:br>
              <a:rPr lang="en-GB" sz="6000"/>
            </a:br>
            <a:r>
              <a:rPr lang="en-GB" sz="6000"/>
              <a:t>Library</a:t>
            </a:r>
            <a:endParaRPr sz="6000"/>
          </a:p>
        </p:txBody>
      </p:sp>
      <p:sp>
        <p:nvSpPr>
          <p:cNvPr id="215" name="Google Shape;215;p21"/>
          <p:cNvSpPr txBox="1"/>
          <p:nvPr>
            <p:ph idx="1" type="body"/>
          </p:nvPr>
        </p:nvSpPr>
        <p:spPr>
          <a:xfrm>
            <a:off x="3869268" y="463827"/>
            <a:ext cx="7315200" cy="6016486"/>
          </a:xfrm>
          <a:prstGeom prst="rect">
            <a:avLst/>
          </a:prstGeom>
          <a:noFill/>
          <a:ln>
            <a:noFill/>
          </a:ln>
        </p:spPr>
        <p:txBody>
          <a:bodyPr anchorCtr="0" anchor="ctr" bIns="45700" lIns="91425" spcFirstLastPara="1" rIns="91425" wrap="square" tIns="45700">
            <a:normAutofit fontScale="55000" lnSpcReduction="10000"/>
          </a:bodyPr>
          <a:lstStyle/>
          <a:p>
            <a:pPr indent="0" lvl="0" marL="0" rtl="0" algn="l">
              <a:lnSpc>
                <a:spcPct val="90000"/>
              </a:lnSpc>
              <a:spcBef>
                <a:spcPts val="0"/>
              </a:spcBef>
              <a:spcAft>
                <a:spcPts val="0"/>
              </a:spcAft>
              <a:buSzPct val="100000"/>
              <a:buNone/>
            </a:pPr>
            <a:r>
              <a:t/>
            </a:r>
            <a:endParaRPr sz="4000"/>
          </a:p>
          <a:p>
            <a:pPr indent="0" lvl="0" marL="0" rtl="0" algn="l">
              <a:lnSpc>
                <a:spcPct val="90000"/>
              </a:lnSpc>
              <a:spcBef>
                <a:spcPts val="1200"/>
              </a:spcBef>
              <a:spcAft>
                <a:spcPts val="0"/>
              </a:spcAft>
              <a:buSzPct val="100000"/>
              <a:buNone/>
            </a:pPr>
            <a:r>
              <a:t/>
            </a:r>
            <a:endParaRPr sz="1900"/>
          </a:p>
          <a:p>
            <a:pPr indent="-137160" lvl="0" marL="182880" rtl="0" algn="l">
              <a:lnSpc>
                <a:spcPct val="90000"/>
              </a:lnSpc>
              <a:spcBef>
                <a:spcPts val="1200"/>
              </a:spcBef>
              <a:spcAft>
                <a:spcPts val="0"/>
              </a:spcAft>
              <a:buSzPct val="100000"/>
              <a:buFont typeface="Arial"/>
              <a:buChar char="•"/>
            </a:pPr>
            <a:r>
              <a:rPr lang="en-GB" sz="3200">
                <a:latin typeface="Calibri"/>
                <a:ea typeface="Calibri"/>
                <a:cs typeface="Calibri"/>
                <a:sym typeface="Calibri"/>
              </a:rPr>
              <a:t>All children have the opportunity to go to the school library each week. </a:t>
            </a:r>
            <a:endParaRPr/>
          </a:p>
          <a:p>
            <a:pPr indent="-25400" lvl="0" marL="182880" rtl="0" algn="l">
              <a:lnSpc>
                <a:spcPct val="90000"/>
              </a:lnSpc>
              <a:spcBef>
                <a:spcPts val="1200"/>
              </a:spcBef>
              <a:spcAft>
                <a:spcPts val="0"/>
              </a:spcAft>
              <a:buSzPct val="100000"/>
              <a:buFont typeface="Arial"/>
              <a:buNone/>
            </a:pPr>
            <a:r>
              <a:t/>
            </a:r>
            <a:endParaRPr sz="3200">
              <a:latin typeface="Calibri"/>
              <a:ea typeface="Calibri"/>
              <a:cs typeface="Calibri"/>
              <a:sym typeface="Calibri"/>
            </a:endParaRPr>
          </a:p>
          <a:p>
            <a:pPr indent="-137160" lvl="0" marL="182880" rtl="0" algn="l">
              <a:lnSpc>
                <a:spcPct val="90000"/>
              </a:lnSpc>
              <a:spcBef>
                <a:spcPts val="1200"/>
              </a:spcBef>
              <a:spcAft>
                <a:spcPts val="0"/>
              </a:spcAft>
              <a:buSzPct val="100000"/>
              <a:buFont typeface="Arial"/>
              <a:buChar char="•"/>
            </a:pPr>
            <a:r>
              <a:rPr lang="en-GB" sz="3200">
                <a:latin typeface="Calibri"/>
                <a:ea typeface="Calibri"/>
                <a:cs typeface="Calibri"/>
                <a:sym typeface="Calibri"/>
              </a:rPr>
              <a:t>Children should read everyday at home.</a:t>
            </a:r>
            <a:endParaRPr/>
          </a:p>
          <a:p>
            <a:pPr indent="0" lvl="0" marL="0" rtl="0" algn="l">
              <a:lnSpc>
                <a:spcPct val="90000"/>
              </a:lnSpc>
              <a:spcBef>
                <a:spcPts val="1200"/>
              </a:spcBef>
              <a:spcAft>
                <a:spcPts val="0"/>
              </a:spcAft>
              <a:buSzPct val="100000"/>
              <a:buNone/>
            </a:pPr>
            <a:r>
              <a:t/>
            </a:r>
            <a:endParaRPr sz="3200">
              <a:latin typeface="Calibri"/>
              <a:ea typeface="Calibri"/>
              <a:cs typeface="Calibri"/>
              <a:sym typeface="Calibri"/>
            </a:endParaRPr>
          </a:p>
          <a:p>
            <a:pPr indent="-137160" lvl="0" marL="182880" rtl="0" algn="l">
              <a:lnSpc>
                <a:spcPct val="90000"/>
              </a:lnSpc>
              <a:spcBef>
                <a:spcPts val="1200"/>
              </a:spcBef>
              <a:spcAft>
                <a:spcPts val="0"/>
              </a:spcAft>
              <a:buSzPct val="100000"/>
              <a:buFont typeface="Arial"/>
              <a:buChar char="•"/>
            </a:pPr>
            <a:r>
              <a:rPr lang="en-GB" sz="3200">
                <a:solidFill>
                  <a:schemeClr val="dk2"/>
                </a:solidFill>
                <a:latin typeface="Calibri"/>
                <a:ea typeface="Calibri"/>
                <a:cs typeface="Calibri"/>
                <a:sym typeface="Calibri"/>
              </a:rPr>
              <a:t>Both classes will visit the library on Tuesdays. </a:t>
            </a:r>
            <a:endParaRPr/>
          </a:p>
          <a:p>
            <a:pPr indent="-25400" lvl="0" marL="182880" rtl="0" algn="l">
              <a:lnSpc>
                <a:spcPct val="90000"/>
              </a:lnSpc>
              <a:spcBef>
                <a:spcPts val="1200"/>
              </a:spcBef>
              <a:spcAft>
                <a:spcPts val="0"/>
              </a:spcAft>
              <a:buSzPct val="100000"/>
              <a:buFont typeface="Arial"/>
              <a:buNone/>
            </a:pPr>
            <a:r>
              <a:t/>
            </a:r>
            <a:endParaRPr sz="3200">
              <a:solidFill>
                <a:schemeClr val="dk2"/>
              </a:solidFill>
              <a:latin typeface="Calibri"/>
              <a:ea typeface="Calibri"/>
              <a:cs typeface="Calibri"/>
              <a:sym typeface="Calibri"/>
            </a:endParaRPr>
          </a:p>
          <a:p>
            <a:pPr indent="-137160" lvl="0" marL="182880" rtl="0" algn="l">
              <a:lnSpc>
                <a:spcPct val="90000"/>
              </a:lnSpc>
              <a:spcBef>
                <a:spcPts val="1200"/>
              </a:spcBef>
              <a:spcAft>
                <a:spcPts val="0"/>
              </a:spcAft>
              <a:buSzPct val="100000"/>
              <a:buFont typeface="Arial"/>
              <a:buChar char="•"/>
            </a:pPr>
            <a:r>
              <a:rPr lang="en-GB" sz="3200">
                <a:solidFill>
                  <a:schemeClr val="dk2"/>
                </a:solidFill>
                <a:latin typeface="Calibri"/>
                <a:ea typeface="Calibri"/>
                <a:cs typeface="Calibri"/>
                <a:sym typeface="Calibri"/>
              </a:rPr>
              <a:t>The library is also open for Year 4 to visit at lunchtimes on Mondays, Tuesdays and Wednesdays. </a:t>
            </a:r>
            <a:endParaRPr/>
          </a:p>
          <a:p>
            <a:pPr indent="0" lvl="0" marL="0" rtl="0" algn="l">
              <a:lnSpc>
                <a:spcPct val="90000"/>
              </a:lnSpc>
              <a:spcBef>
                <a:spcPts val="1200"/>
              </a:spcBef>
              <a:spcAft>
                <a:spcPts val="0"/>
              </a:spcAft>
              <a:buSzPct val="100000"/>
              <a:buNone/>
            </a:pPr>
            <a:r>
              <a:rPr lang="en-GB" sz="3200">
                <a:latin typeface="Calibri"/>
                <a:ea typeface="Calibri"/>
                <a:cs typeface="Calibri"/>
                <a:sym typeface="Calibri"/>
              </a:rPr>
              <a:t>	</a:t>
            </a:r>
            <a:endParaRPr/>
          </a:p>
          <a:p>
            <a:pPr indent="-137160" lvl="0" marL="182880" rtl="0" algn="l">
              <a:lnSpc>
                <a:spcPct val="90000"/>
              </a:lnSpc>
              <a:spcBef>
                <a:spcPts val="1200"/>
              </a:spcBef>
              <a:spcAft>
                <a:spcPts val="0"/>
              </a:spcAft>
              <a:buSzPct val="100000"/>
              <a:buFont typeface="Arial"/>
              <a:buChar char="•"/>
            </a:pPr>
            <a:r>
              <a:rPr lang="en-GB" sz="3200">
                <a:latin typeface="Calibri"/>
                <a:ea typeface="Calibri"/>
                <a:cs typeface="Calibri"/>
                <a:sym typeface="Calibri"/>
              </a:rPr>
              <a:t>Please encourage your child to look after the school library books and return the book when they have finished it. In order to take out another book, they must return the previous book.</a:t>
            </a:r>
            <a:endParaRPr/>
          </a:p>
          <a:p>
            <a:pPr indent="0" lvl="0" marL="182880" rtl="0" algn="l">
              <a:lnSpc>
                <a:spcPct val="90000"/>
              </a:lnSpc>
              <a:spcBef>
                <a:spcPts val="1200"/>
              </a:spcBef>
              <a:spcAft>
                <a:spcPts val="0"/>
              </a:spcAft>
              <a:buSzPct val="100000"/>
              <a:buFont typeface="Arial"/>
              <a:buNone/>
            </a:pPr>
            <a:r>
              <a:t/>
            </a:r>
            <a:endParaRPr sz="7200">
              <a:latin typeface="Calibri"/>
              <a:ea typeface="Calibri"/>
              <a:cs typeface="Calibri"/>
              <a:sym typeface="Calibri"/>
            </a:endParaRPr>
          </a:p>
          <a:p>
            <a:pPr indent="0" lvl="0" marL="0" rtl="0" algn="l">
              <a:lnSpc>
                <a:spcPct val="90000"/>
              </a:lnSpc>
              <a:spcBef>
                <a:spcPts val="1200"/>
              </a:spcBef>
              <a:spcAft>
                <a:spcPts val="0"/>
              </a:spcAft>
              <a:buSzPct val="100000"/>
              <a:buNone/>
            </a:pPr>
            <a:r>
              <a:t/>
            </a:r>
            <a:endParaRPr sz="7200">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PSA and Class Reps</a:t>
            </a:r>
            <a:endParaRPr sz="6000"/>
          </a:p>
        </p:txBody>
      </p:sp>
      <p:sp>
        <p:nvSpPr>
          <p:cNvPr id="221" name="Google Shape;221;p2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fontScale="55000" lnSpcReduction="20000"/>
          </a:bodyPr>
          <a:lstStyle/>
          <a:p>
            <a:pPr indent="0" lvl="0" marL="0" rtl="0" algn="l">
              <a:lnSpc>
                <a:spcPct val="90000"/>
              </a:lnSpc>
              <a:spcBef>
                <a:spcPts val="0"/>
              </a:spcBef>
              <a:spcAft>
                <a:spcPts val="0"/>
              </a:spcAft>
              <a:buSzPct val="100000"/>
              <a:buNone/>
            </a:pPr>
            <a:r>
              <a:t/>
            </a:r>
            <a:endParaRPr sz="4000"/>
          </a:p>
          <a:p>
            <a:pPr indent="0" lvl="0" marL="0" rtl="0" algn="l">
              <a:lnSpc>
                <a:spcPct val="90000"/>
              </a:lnSpc>
              <a:spcBef>
                <a:spcPts val="1200"/>
              </a:spcBef>
              <a:spcAft>
                <a:spcPts val="0"/>
              </a:spcAft>
              <a:buSzPct val="100000"/>
              <a:buNone/>
            </a:pPr>
            <a:r>
              <a:t/>
            </a:r>
            <a:endParaRPr sz="4000"/>
          </a:p>
          <a:p>
            <a:pPr indent="-178118" lvl="0" marL="182880" rtl="0" algn="l">
              <a:lnSpc>
                <a:spcPct val="90000"/>
              </a:lnSpc>
              <a:spcBef>
                <a:spcPts val="1200"/>
              </a:spcBef>
              <a:spcAft>
                <a:spcPts val="0"/>
              </a:spcAft>
              <a:buSzPct val="100000"/>
              <a:buFont typeface="Arial"/>
              <a:buChar char="•"/>
            </a:pPr>
            <a:r>
              <a:rPr lang="en-GB" sz="5100">
                <a:latin typeface="Calibri"/>
                <a:ea typeface="Calibri"/>
                <a:cs typeface="Calibri"/>
                <a:sym typeface="Calibri"/>
              </a:rPr>
              <a:t>All of the adults in our school community are automatically members of the PSA.</a:t>
            </a:r>
            <a:endParaRPr/>
          </a:p>
          <a:p>
            <a:pPr indent="0" lvl="0" marL="0" rtl="0" algn="l">
              <a:lnSpc>
                <a:spcPct val="90000"/>
              </a:lnSpc>
              <a:spcBef>
                <a:spcPts val="1200"/>
              </a:spcBef>
              <a:spcAft>
                <a:spcPts val="0"/>
              </a:spcAft>
              <a:buSzPct val="100000"/>
              <a:buNone/>
            </a:pPr>
            <a:r>
              <a:t/>
            </a:r>
            <a:endParaRPr sz="5100">
              <a:latin typeface="Calibri"/>
              <a:ea typeface="Calibri"/>
              <a:cs typeface="Calibri"/>
              <a:sym typeface="Calibri"/>
            </a:endParaRPr>
          </a:p>
          <a:p>
            <a:pPr indent="-178118" lvl="0" marL="182880" rtl="0" algn="l">
              <a:lnSpc>
                <a:spcPct val="90000"/>
              </a:lnSpc>
              <a:spcBef>
                <a:spcPts val="1200"/>
              </a:spcBef>
              <a:spcAft>
                <a:spcPts val="0"/>
              </a:spcAft>
              <a:buSzPct val="100000"/>
              <a:buFont typeface="Arial"/>
              <a:buChar char="•"/>
            </a:pPr>
            <a:r>
              <a:rPr lang="en-GB" sz="5100">
                <a:latin typeface="Calibri"/>
                <a:ea typeface="Calibri"/>
                <a:cs typeface="Calibri"/>
                <a:sym typeface="Calibri"/>
              </a:rPr>
              <a:t>The PSA do a fantastic job in supporting the children of St Agatha’s. Please do volunteer your time and support where you can. </a:t>
            </a:r>
            <a:endParaRPr/>
          </a:p>
          <a:p>
            <a:pPr indent="0" lvl="0" marL="0" rtl="0" algn="l">
              <a:lnSpc>
                <a:spcPct val="90000"/>
              </a:lnSpc>
              <a:spcBef>
                <a:spcPts val="1200"/>
              </a:spcBef>
              <a:spcAft>
                <a:spcPts val="0"/>
              </a:spcAft>
              <a:buSzPct val="100000"/>
              <a:buNone/>
            </a:pPr>
            <a:r>
              <a:t/>
            </a:r>
            <a:endParaRPr sz="5100">
              <a:latin typeface="Calibri"/>
              <a:ea typeface="Calibri"/>
              <a:cs typeface="Calibri"/>
              <a:sym typeface="Calibri"/>
            </a:endParaRPr>
          </a:p>
          <a:p>
            <a:pPr indent="-178118" lvl="0" marL="182880" rtl="0" algn="l">
              <a:lnSpc>
                <a:spcPct val="90000"/>
              </a:lnSpc>
              <a:spcBef>
                <a:spcPts val="1200"/>
              </a:spcBef>
              <a:spcAft>
                <a:spcPts val="0"/>
              </a:spcAft>
              <a:buSzPct val="100000"/>
              <a:buFont typeface="Arial"/>
              <a:buChar char="•"/>
            </a:pPr>
            <a:r>
              <a:rPr lang="en-GB" sz="5100">
                <a:latin typeface="Calibri"/>
                <a:ea typeface="Calibri"/>
                <a:cs typeface="Calibri"/>
                <a:sym typeface="Calibri"/>
              </a:rPr>
              <a:t>Those able to take on the role of class rep are greatly appreciated. It is not a huge job!</a:t>
            </a:r>
            <a:endParaRPr/>
          </a:p>
          <a:p>
            <a:pPr indent="0" lvl="0" marL="0" rtl="0" algn="l">
              <a:lnSpc>
                <a:spcPct val="90000"/>
              </a:lnSpc>
              <a:spcBef>
                <a:spcPts val="1200"/>
              </a:spcBef>
              <a:spcAft>
                <a:spcPts val="0"/>
              </a:spcAft>
              <a:buSzPct val="100000"/>
              <a:buNone/>
            </a:pPr>
            <a:r>
              <a:t/>
            </a:r>
            <a:endParaRPr sz="7200">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3"/>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Drop off and pick up…</a:t>
            </a:r>
            <a:endParaRPr/>
          </a:p>
        </p:txBody>
      </p:sp>
      <p:sp>
        <p:nvSpPr>
          <p:cNvPr id="227" name="Google Shape;227;p23"/>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fontScale="92500" lnSpcReduction="20000"/>
          </a:bodyPr>
          <a:lstStyle/>
          <a:p>
            <a:pPr indent="-182880" lvl="0" marL="182880" rtl="0" algn="l">
              <a:lnSpc>
                <a:spcPct val="90000"/>
              </a:lnSpc>
              <a:spcBef>
                <a:spcPts val="0"/>
              </a:spcBef>
              <a:spcAft>
                <a:spcPts val="0"/>
              </a:spcAft>
              <a:buSzPct val="100000"/>
              <a:buChar char="●"/>
            </a:pPr>
            <a:r>
              <a:rPr lang="en-GB" sz="2800">
                <a:latin typeface="Calibri"/>
                <a:ea typeface="Calibri"/>
                <a:cs typeface="Calibri"/>
                <a:sym typeface="Calibri"/>
              </a:rPr>
              <a:t>Children come directly into class when the bell is rung at 8.45am.  </a:t>
            </a:r>
            <a:endParaRPr/>
          </a:p>
          <a:p>
            <a:pPr indent="0" lvl="0" marL="0" rtl="0" algn="l">
              <a:lnSpc>
                <a:spcPct val="90000"/>
              </a:lnSpc>
              <a:spcBef>
                <a:spcPts val="1200"/>
              </a:spcBef>
              <a:spcAft>
                <a:spcPts val="0"/>
              </a:spcAft>
              <a:buSzPct val="1000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ct val="100000"/>
              <a:buChar char="●"/>
            </a:pPr>
            <a:r>
              <a:rPr lang="en-GB" sz="2800">
                <a:latin typeface="Calibri"/>
                <a:ea typeface="Calibri"/>
                <a:cs typeface="Calibri"/>
                <a:sym typeface="Calibri"/>
              </a:rPr>
              <a:t>Pick up is at 3:15pm- please wait on the main playground.</a:t>
            </a:r>
            <a:endParaRPr/>
          </a:p>
          <a:p>
            <a:pPr indent="0" lvl="0" marL="0" rtl="0" algn="l">
              <a:lnSpc>
                <a:spcPct val="90000"/>
              </a:lnSpc>
              <a:spcBef>
                <a:spcPts val="1200"/>
              </a:spcBef>
              <a:spcAft>
                <a:spcPts val="0"/>
              </a:spcAft>
              <a:buSzPct val="1000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ct val="100000"/>
              <a:buChar char="●"/>
            </a:pPr>
            <a:r>
              <a:rPr lang="en-GB" sz="2800">
                <a:latin typeface="Calibri"/>
                <a:ea typeface="Calibri"/>
                <a:cs typeface="Calibri"/>
                <a:sym typeface="Calibri"/>
              </a:rPr>
              <a:t>Collections – Please provide written permission to the school office  or email the office, if another adult is going to collect your child.</a:t>
            </a:r>
            <a:endParaRPr/>
          </a:p>
          <a:p>
            <a:pPr indent="-18415" lvl="0" marL="182880" rtl="0" algn="l">
              <a:lnSpc>
                <a:spcPct val="90000"/>
              </a:lnSpc>
              <a:spcBef>
                <a:spcPts val="1200"/>
              </a:spcBef>
              <a:spcAft>
                <a:spcPts val="0"/>
              </a:spcAft>
              <a:buSzPct val="1000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ct val="100000"/>
              <a:buChar char="●"/>
            </a:pPr>
            <a:r>
              <a:rPr lang="en-GB" sz="2800">
                <a:latin typeface="Calibri"/>
                <a:ea typeface="Calibri"/>
                <a:cs typeface="Calibri"/>
                <a:sym typeface="Calibri"/>
              </a:rPr>
              <a:t>At the end of the day, children must tell their teacher who is there to collect them before they leave.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Key Dates</a:t>
            </a:r>
            <a:endParaRPr/>
          </a:p>
        </p:txBody>
      </p:sp>
      <p:sp>
        <p:nvSpPr>
          <p:cNvPr id="233" name="Google Shape;233;p24"/>
          <p:cNvSpPr txBox="1"/>
          <p:nvPr>
            <p:ph idx="1" type="body"/>
          </p:nvPr>
        </p:nvSpPr>
        <p:spPr>
          <a:xfrm>
            <a:off x="3869268" y="627017"/>
            <a:ext cx="7678298" cy="5773783"/>
          </a:xfrm>
          <a:prstGeom prst="rect">
            <a:avLst/>
          </a:prstGeom>
          <a:noFill/>
          <a:ln>
            <a:noFill/>
          </a:ln>
        </p:spPr>
        <p:txBody>
          <a:bodyPr anchorCtr="0" anchor="ctr" bIns="45700" lIns="91425" spcFirstLastPara="1" rIns="91425" wrap="square" tIns="45700">
            <a:normAutofit lnSpcReduction="20000"/>
          </a:bodyPr>
          <a:lstStyle/>
          <a:p>
            <a:pPr indent="-30480" lvl="0" marL="182880" rtl="0" algn="l">
              <a:lnSpc>
                <a:spcPct val="90000"/>
              </a:lnSpc>
              <a:spcBef>
                <a:spcPts val="0"/>
              </a:spcBef>
              <a:spcAft>
                <a:spcPts val="0"/>
              </a:spcAft>
              <a:buSzPts val="2400"/>
              <a:buNone/>
            </a:pPr>
            <a:r>
              <a:t/>
            </a:r>
            <a:endParaRPr b="1" sz="2400">
              <a:solidFill>
                <a:srgbClr val="7F7F7F"/>
              </a:solidFill>
              <a:latin typeface="Calibri"/>
              <a:ea typeface="Calibri"/>
              <a:cs typeface="Calibri"/>
              <a:sym typeface="Calibri"/>
            </a:endParaRPr>
          </a:p>
          <a:p>
            <a:pPr indent="0" lvl="0" marL="0" rtl="0" algn="l">
              <a:lnSpc>
                <a:spcPct val="90000"/>
              </a:lnSpc>
              <a:spcBef>
                <a:spcPts val="1200"/>
              </a:spcBef>
              <a:spcAft>
                <a:spcPts val="0"/>
              </a:spcAft>
              <a:buNone/>
            </a:pPr>
            <a:r>
              <a:t/>
            </a:r>
            <a:endParaRPr/>
          </a:p>
          <a:p>
            <a:pPr indent="-182880" lvl="0" marL="182880" rtl="0" algn="l">
              <a:lnSpc>
                <a:spcPct val="90000"/>
              </a:lnSpc>
              <a:spcBef>
                <a:spcPts val="1200"/>
              </a:spcBef>
              <a:spcAft>
                <a:spcPts val="0"/>
              </a:spcAft>
              <a:buSzPts val="2400"/>
              <a:buChar char="●"/>
            </a:pPr>
            <a:r>
              <a:rPr b="1" lang="en-GB" sz="2400">
                <a:solidFill>
                  <a:srgbClr val="7F7F7F"/>
                </a:solidFill>
                <a:latin typeface="Calibri"/>
                <a:ea typeface="Calibri"/>
                <a:cs typeface="Calibri"/>
                <a:sym typeface="Calibri"/>
              </a:rPr>
              <a:t>Autumn and Spring Term: </a:t>
            </a:r>
            <a:r>
              <a:rPr lang="en-GB" sz="2400">
                <a:solidFill>
                  <a:srgbClr val="7F7F7F"/>
                </a:solidFill>
                <a:latin typeface="Calibri"/>
                <a:ea typeface="Calibri"/>
                <a:cs typeface="Calibri"/>
                <a:sym typeface="Calibri"/>
              </a:rPr>
              <a:t>Parent / Teacher Consultations – school closes at 12pm</a:t>
            </a:r>
            <a:endParaRPr/>
          </a:p>
          <a:p>
            <a:pPr indent="0" lvl="0" marL="182880" rtl="0" algn="l">
              <a:spcBef>
                <a:spcPts val="1200"/>
              </a:spcBef>
              <a:spcAft>
                <a:spcPts val="0"/>
              </a:spcAft>
              <a:buNone/>
            </a:pPr>
            <a:r>
              <a:rPr lang="en-GB" sz="2400">
                <a:solidFill>
                  <a:srgbClr val="7F7F7F"/>
                </a:solidFill>
                <a:latin typeface="Calibri"/>
                <a:ea typeface="Calibri"/>
                <a:cs typeface="Calibri"/>
                <a:sym typeface="Calibri"/>
              </a:rPr>
              <a:t>Thursday 15th October</a:t>
            </a:r>
            <a:endParaRPr/>
          </a:p>
          <a:p>
            <a:pPr indent="0" lvl="0" marL="182880" rtl="0" algn="l">
              <a:spcBef>
                <a:spcPts val="1200"/>
              </a:spcBef>
              <a:spcAft>
                <a:spcPts val="0"/>
              </a:spcAft>
              <a:buNone/>
            </a:pPr>
            <a:r>
              <a:rPr lang="en-GB" sz="2400">
                <a:solidFill>
                  <a:srgbClr val="7F7F7F"/>
                </a:solidFill>
                <a:latin typeface="Calibri"/>
                <a:ea typeface="Calibri"/>
                <a:cs typeface="Calibri"/>
                <a:sym typeface="Calibri"/>
              </a:rPr>
              <a:t>Thursday 4th February </a:t>
            </a:r>
            <a:endParaRPr sz="2400">
              <a:solidFill>
                <a:srgbClr val="7F7F7F"/>
              </a:solidFill>
              <a:latin typeface="Calibri"/>
              <a:ea typeface="Calibri"/>
              <a:cs typeface="Calibri"/>
              <a:sym typeface="Calibri"/>
            </a:endParaRPr>
          </a:p>
          <a:p>
            <a:pPr indent="-220980" lvl="0" marL="182880" rtl="0" algn="l">
              <a:spcBef>
                <a:spcPts val="1200"/>
              </a:spcBef>
              <a:spcAft>
                <a:spcPts val="0"/>
              </a:spcAft>
              <a:buSzPts val="2400"/>
              <a:buChar char="●"/>
            </a:pPr>
            <a:r>
              <a:rPr b="1" lang="en-GB" sz="2400">
                <a:solidFill>
                  <a:srgbClr val="7F7F7F"/>
                </a:solidFill>
                <a:latin typeface="Calibri"/>
                <a:ea typeface="Calibri"/>
                <a:cs typeface="Calibri"/>
                <a:sym typeface="Calibri"/>
              </a:rPr>
              <a:t>Summer Term</a:t>
            </a:r>
            <a:r>
              <a:rPr lang="en-GB" sz="2400">
                <a:solidFill>
                  <a:srgbClr val="7F7F7F"/>
                </a:solidFill>
                <a:latin typeface="Calibri"/>
                <a:ea typeface="Calibri"/>
                <a:cs typeface="Calibri"/>
                <a:sym typeface="Calibri"/>
              </a:rPr>
              <a:t>:</a:t>
            </a:r>
            <a:r>
              <a:rPr b="1" lang="en-GB" sz="2400">
                <a:solidFill>
                  <a:srgbClr val="7F7F7F"/>
                </a:solidFill>
                <a:latin typeface="Calibri"/>
                <a:ea typeface="Calibri"/>
                <a:cs typeface="Calibri"/>
                <a:sym typeface="Calibri"/>
              </a:rPr>
              <a:t> </a:t>
            </a:r>
            <a:r>
              <a:rPr lang="en-GB" sz="2400">
                <a:solidFill>
                  <a:srgbClr val="7F7F7F"/>
                </a:solidFill>
                <a:latin typeface="Calibri"/>
                <a:ea typeface="Calibri"/>
                <a:cs typeface="Calibri"/>
                <a:sym typeface="Calibri"/>
              </a:rPr>
              <a:t>Written reports </a:t>
            </a:r>
            <a:endParaRPr b="1" sz="2400">
              <a:solidFill>
                <a:srgbClr val="7F7F7F"/>
              </a:solidFill>
              <a:latin typeface="Calibri"/>
              <a:ea typeface="Calibri"/>
              <a:cs typeface="Calibri"/>
              <a:sym typeface="Calibri"/>
            </a:endParaRPr>
          </a:p>
          <a:p>
            <a:pPr indent="0" lvl="0" marL="0" rtl="0" algn="l">
              <a:lnSpc>
                <a:spcPct val="90000"/>
              </a:lnSpc>
              <a:spcBef>
                <a:spcPts val="1200"/>
              </a:spcBef>
              <a:spcAft>
                <a:spcPts val="0"/>
              </a:spcAft>
              <a:buSzPts val="2400"/>
              <a:buNone/>
            </a:pPr>
            <a:r>
              <a:t/>
            </a:r>
            <a:endParaRPr sz="2400">
              <a:solidFill>
                <a:srgbClr val="7F7F7F"/>
              </a:solidFill>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b="1" lang="en-GB" sz="2400">
                <a:solidFill>
                  <a:srgbClr val="7F7F7F"/>
                </a:solidFill>
                <a:latin typeface="Calibri"/>
                <a:ea typeface="Calibri"/>
                <a:cs typeface="Calibri"/>
                <a:sym typeface="Calibri"/>
              </a:rPr>
              <a:t>PE Kit Days –</a:t>
            </a:r>
            <a:r>
              <a:rPr lang="en-GB" sz="2400">
                <a:solidFill>
                  <a:srgbClr val="7F7F7F"/>
                </a:solidFill>
                <a:latin typeface="Calibri"/>
                <a:ea typeface="Calibri"/>
                <a:cs typeface="Calibri"/>
                <a:sym typeface="Calibri"/>
              </a:rPr>
              <a:t> Wednesday (Indoor) and Friday (Outdoor)</a:t>
            </a:r>
            <a:endParaRPr/>
          </a:p>
          <a:p>
            <a:pPr indent="0" lvl="0" marL="0" rtl="0" algn="l">
              <a:lnSpc>
                <a:spcPct val="90000"/>
              </a:lnSpc>
              <a:spcBef>
                <a:spcPts val="1200"/>
              </a:spcBef>
              <a:spcAft>
                <a:spcPts val="0"/>
              </a:spcAft>
              <a:buSzPts val="2400"/>
              <a:buNone/>
            </a:pPr>
            <a:r>
              <a:rPr lang="en-GB" sz="2400">
                <a:solidFill>
                  <a:srgbClr val="7F7F7F"/>
                </a:solidFill>
                <a:latin typeface="Calibri"/>
                <a:ea typeface="Calibri"/>
                <a:cs typeface="Calibri"/>
                <a:sym typeface="Calibri"/>
              </a:rPr>
              <a:t>Children are to come into school wearing their PE kit on their PE days. Please make sure earrings are removed at home on PE days.</a:t>
            </a:r>
            <a:endParaRPr/>
          </a:p>
          <a:p>
            <a:pPr indent="0" lvl="0" marL="0" rtl="0" algn="l">
              <a:lnSpc>
                <a:spcPct val="90000"/>
              </a:lnSpc>
              <a:spcBef>
                <a:spcPts val="1200"/>
              </a:spcBef>
              <a:spcAft>
                <a:spcPts val="0"/>
              </a:spcAft>
              <a:buSzPts val="2400"/>
              <a:buNone/>
            </a:pPr>
            <a:r>
              <a:t/>
            </a:r>
            <a:endParaRPr b="1" sz="2400">
              <a:solidFill>
                <a:srgbClr val="7F7F7F"/>
              </a:solidFill>
              <a:latin typeface="Calibri"/>
              <a:ea typeface="Calibri"/>
              <a:cs typeface="Calibri"/>
              <a:sym typeface="Calibri"/>
            </a:endParaRPr>
          </a:p>
          <a:p>
            <a:pPr indent="0" lvl="0" marL="0" rtl="0" algn="l">
              <a:lnSpc>
                <a:spcPct val="90000"/>
              </a:lnSpc>
              <a:spcBef>
                <a:spcPts val="1200"/>
              </a:spcBef>
              <a:spcAft>
                <a:spcPts val="0"/>
              </a:spcAft>
              <a:buSzPts val="2400"/>
              <a:buNone/>
            </a:pPr>
            <a:r>
              <a:rPr b="1" lang="en-GB" sz="2400">
                <a:solidFill>
                  <a:srgbClr val="7F7F7F"/>
                </a:solidFill>
                <a:latin typeface="Calibri"/>
                <a:ea typeface="Calibri"/>
                <a:cs typeface="Calibri"/>
                <a:sym typeface="Calibri"/>
              </a:rPr>
              <a:t>Swimming lessons to start in the Summer Term – more information to follow. </a:t>
            </a:r>
            <a:endParaRPr/>
          </a:p>
          <a:p>
            <a:pPr indent="0" lvl="3" marL="1417320" rtl="0" algn="l">
              <a:lnSpc>
                <a:spcPct val="90000"/>
              </a:lnSpc>
              <a:spcBef>
                <a:spcPts val="250"/>
              </a:spcBef>
              <a:spcAft>
                <a:spcPts val="0"/>
              </a:spcAft>
              <a:buSzPts val="2000"/>
              <a:buNone/>
            </a:pPr>
            <a:r>
              <a:t/>
            </a:r>
            <a:endParaRPr b="1" sz="2000">
              <a:solidFill>
                <a:srgbClr val="7F7F7F"/>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5"/>
          <p:cNvSpPr txBox="1"/>
          <p:nvPr>
            <p:ph type="title"/>
          </p:nvPr>
        </p:nvSpPr>
        <p:spPr>
          <a:xfrm>
            <a:off x="838200" y="50006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orbel"/>
              <a:buNone/>
            </a:pPr>
            <a:r>
              <a:rPr lang="en-GB"/>
              <a:t>Thank you for coming!</a:t>
            </a:r>
            <a:endParaRPr/>
          </a:p>
        </p:txBody>
      </p:sp>
      <p:sp>
        <p:nvSpPr>
          <p:cNvPr id="239" name="Google Shape;239;p25"/>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4800"/>
              <a:buNone/>
            </a:pPr>
            <a:r>
              <a:t/>
            </a:r>
            <a:endParaRPr sz="4800"/>
          </a:p>
          <a:p>
            <a:pPr indent="0" lvl="0" marL="0" rtl="0" algn="ctr">
              <a:lnSpc>
                <a:spcPct val="90000"/>
              </a:lnSpc>
              <a:spcBef>
                <a:spcPts val="1200"/>
              </a:spcBef>
              <a:spcAft>
                <a:spcPts val="0"/>
              </a:spcAft>
              <a:buSzPts val="4800"/>
              <a:buNone/>
            </a:pPr>
            <a:r>
              <a:rPr lang="en-GB" sz="4800"/>
              <a:t>Thank you for joining us this evening!</a:t>
            </a:r>
            <a:endParaRPr/>
          </a:p>
          <a:p>
            <a:pPr indent="0" lvl="0" marL="0" rtl="0" algn="ctr">
              <a:lnSpc>
                <a:spcPct val="90000"/>
              </a:lnSpc>
              <a:spcBef>
                <a:spcPts val="1200"/>
              </a:spcBef>
              <a:spcAft>
                <a:spcPts val="0"/>
              </a:spcAft>
              <a:buSzPts val="4800"/>
              <a:buNone/>
            </a:pPr>
            <a:r>
              <a:t/>
            </a:r>
            <a:endParaRPr sz="4800"/>
          </a:p>
          <a:p>
            <a:pPr indent="0" lvl="0" marL="0" rtl="0" algn="ctr">
              <a:lnSpc>
                <a:spcPct val="90000"/>
              </a:lnSpc>
              <a:spcBef>
                <a:spcPts val="1200"/>
              </a:spcBef>
              <a:spcAft>
                <a:spcPts val="0"/>
              </a:spcAft>
              <a:buSzPts val="4800"/>
              <a:buNone/>
            </a:pPr>
            <a:r>
              <a:t/>
            </a:r>
            <a:endParaRPr sz="4800"/>
          </a:p>
          <a:p>
            <a:pPr indent="0" lvl="0" marL="0" rtl="0" algn="l">
              <a:lnSpc>
                <a:spcPct val="90000"/>
              </a:lnSpc>
              <a:spcBef>
                <a:spcPts val="1200"/>
              </a:spcBef>
              <a:spcAft>
                <a:spcPts val="0"/>
              </a:spcAft>
              <a:buSzPts val="4800"/>
              <a:buNone/>
            </a:pPr>
            <a:r>
              <a:t/>
            </a:r>
            <a:endParaRPr sz="4800"/>
          </a:p>
        </p:txBody>
      </p:sp>
      <p:pic>
        <p:nvPicPr>
          <p:cNvPr id="240" name="Google Shape;240;p25"/>
          <p:cNvPicPr preferRelativeResize="0"/>
          <p:nvPr/>
        </p:nvPicPr>
        <p:blipFill rotWithShape="1">
          <a:blip r:embed="rId3">
            <a:alphaModFix/>
          </a:blip>
          <a:srcRect b="0" l="0" r="0" t="0"/>
          <a:stretch/>
        </p:blipFill>
        <p:spPr>
          <a:xfrm>
            <a:off x="6343527" y="3424428"/>
            <a:ext cx="2193798" cy="215152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2014-09-08T15:43:32Z</dcterms:created>
  <dc:creator>Clair Ballard</dc:creator>
</cp:coreProperties>
</file>